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notesMasterIdLst>
    <p:notesMasterId r:id="rId86"/>
  </p:notesMasterIdLst>
  <p:sldIdLst>
    <p:sldId id="256" r:id="rId2"/>
    <p:sldId id="257" r:id="rId3"/>
    <p:sldId id="358" r:id="rId4"/>
    <p:sldId id="258" r:id="rId5"/>
    <p:sldId id="259" r:id="rId6"/>
    <p:sldId id="260" r:id="rId7"/>
    <p:sldId id="263" r:id="rId8"/>
    <p:sldId id="280" r:id="rId9"/>
    <p:sldId id="264" r:id="rId10"/>
    <p:sldId id="265" r:id="rId11"/>
    <p:sldId id="261" r:id="rId12"/>
    <p:sldId id="266" r:id="rId13"/>
    <p:sldId id="281" r:id="rId14"/>
    <p:sldId id="267" r:id="rId15"/>
    <p:sldId id="268" r:id="rId16"/>
    <p:sldId id="297" r:id="rId17"/>
    <p:sldId id="270" r:id="rId18"/>
    <p:sldId id="269" r:id="rId19"/>
    <p:sldId id="285" r:id="rId20"/>
    <p:sldId id="284" r:id="rId21"/>
    <p:sldId id="298" r:id="rId22"/>
    <p:sldId id="299" r:id="rId23"/>
    <p:sldId id="300" r:id="rId24"/>
    <p:sldId id="336" r:id="rId25"/>
    <p:sldId id="272" r:id="rId26"/>
    <p:sldId id="287" r:id="rId27"/>
    <p:sldId id="302" r:id="rId28"/>
    <p:sldId id="303" r:id="rId29"/>
    <p:sldId id="306" r:id="rId30"/>
    <p:sldId id="305" r:id="rId31"/>
    <p:sldId id="337" r:id="rId32"/>
    <p:sldId id="308" r:id="rId33"/>
    <p:sldId id="338" r:id="rId34"/>
    <p:sldId id="271" r:id="rId35"/>
    <p:sldId id="289" r:id="rId36"/>
    <p:sldId id="309" r:id="rId37"/>
    <p:sldId id="310" r:id="rId38"/>
    <p:sldId id="311" r:id="rId39"/>
    <p:sldId id="313" r:id="rId40"/>
    <p:sldId id="319" r:id="rId41"/>
    <p:sldId id="273" r:id="rId42"/>
    <p:sldId id="288" r:id="rId43"/>
    <p:sldId id="335" r:id="rId44"/>
    <p:sldId id="339" r:id="rId45"/>
    <p:sldId id="312" r:id="rId46"/>
    <p:sldId id="318" r:id="rId47"/>
    <p:sldId id="274" r:id="rId48"/>
    <p:sldId id="314" r:id="rId49"/>
    <p:sldId id="340" r:id="rId50"/>
    <p:sldId id="343" r:id="rId51"/>
    <p:sldId id="341" r:id="rId52"/>
    <p:sldId id="296" r:id="rId53"/>
    <p:sldId id="344" r:id="rId54"/>
    <p:sldId id="279" r:id="rId55"/>
    <p:sldId id="316" r:id="rId56"/>
    <p:sldId id="320" r:id="rId57"/>
    <p:sldId id="345" r:id="rId58"/>
    <p:sldId id="321" r:id="rId59"/>
    <p:sldId id="346" r:id="rId60"/>
    <p:sldId id="323" r:id="rId61"/>
    <p:sldId id="359" r:id="rId62"/>
    <p:sldId id="324" r:id="rId63"/>
    <p:sldId id="360" r:id="rId64"/>
    <p:sldId id="347" r:id="rId65"/>
    <p:sldId id="275" r:id="rId66"/>
    <p:sldId id="348" r:id="rId67"/>
    <p:sldId id="317" r:id="rId68"/>
    <p:sldId id="350" r:id="rId69"/>
    <p:sldId id="351" r:id="rId70"/>
    <p:sldId id="276" r:id="rId71"/>
    <p:sldId id="357" r:id="rId72"/>
    <p:sldId id="355" r:id="rId73"/>
    <p:sldId id="349" r:id="rId74"/>
    <p:sldId id="277" r:id="rId75"/>
    <p:sldId id="315" r:id="rId76"/>
    <p:sldId id="327" r:id="rId77"/>
    <p:sldId id="353" r:id="rId78"/>
    <p:sldId id="361" r:id="rId79"/>
    <p:sldId id="352" r:id="rId80"/>
    <p:sldId id="354" r:id="rId81"/>
    <p:sldId id="328" r:id="rId82"/>
    <p:sldId id="329" r:id="rId83"/>
    <p:sldId id="278" r:id="rId84"/>
    <p:sldId id="330" r:id="rId8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6F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7310" autoAdjust="0"/>
  </p:normalViewPr>
  <p:slideViewPr>
    <p:cSldViewPr snapToGrid="0">
      <p:cViewPr>
        <p:scale>
          <a:sx n="85" d="100"/>
          <a:sy n="85" d="100"/>
        </p:scale>
        <p:origin x="1524" y="108"/>
      </p:cViewPr>
      <p:guideLst/>
    </p:cSldViewPr>
  </p:slideViewPr>
  <p:notesTextViewPr>
    <p:cViewPr>
      <p:scale>
        <a:sx n="3" d="2"/>
        <a:sy n="3" d="2"/>
      </p:scale>
      <p:origin x="0" y="0"/>
    </p:cViewPr>
  </p:notesTextViewPr>
  <p:sorterViewPr>
    <p:cViewPr>
      <p:scale>
        <a:sx n="100" d="100"/>
        <a:sy n="100" d="100"/>
      </p:scale>
      <p:origin x="0" y="-203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7D8B9-24BA-4370-BA86-57B8BE903148}"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92D81-4100-4293-ACE9-4364BBF8324E}" type="slidenum">
              <a:rPr lang="en-US" smtClean="0"/>
              <a:t>‹#›</a:t>
            </a:fld>
            <a:endParaRPr lang="en-US"/>
          </a:p>
        </p:txBody>
      </p:sp>
    </p:spTree>
    <p:extLst>
      <p:ext uri="{BB962C8B-B14F-4D97-AF65-F5344CB8AC3E}">
        <p14:creationId xmlns:p14="http://schemas.microsoft.com/office/powerpoint/2010/main" val="22280168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dirty="0">
                <a:solidFill>
                  <a:srgbClr val="000000"/>
                </a:solidFill>
                <a:effectLst/>
              </a:rPr>
              <a:t>We tend to be afraid to acknowledge our longing for a better work life because we’re supposed to be here only for “them”. </a:t>
            </a:r>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6</a:t>
            </a:fld>
            <a:endParaRPr lang="en-US"/>
          </a:p>
        </p:txBody>
      </p:sp>
    </p:spTree>
    <p:extLst>
      <p:ext uri="{BB962C8B-B14F-4D97-AF65-F5344CB8AC3E}">
        <p14:creationId xmlns:p14="http://schemas.microsoft.com/office/powerpoint/2010/main" val="3969738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 and Sophia will need a little help and encouragement as they move toward Provider </a:t>
            </a:r>
            <a:r>
              <a:rPr lang="en-US" dirty="0" err="1"/>
              <a:t>Uptopia</a:t>
            </a:r>
            <a:r>
              <a:rPr lang="en-US" dirty="0"/>
              <a:t>…the place where the work gets done without much fuss and there’s lots of time and energy to creatively support individuals</a:t>
            </a:r>
          </a:p>
          <a:p>
            <a:endParaRPr lang="en-US" dirty="0"/>
          </a:p>
          <a:p>
            <a:r>
              <a:rPr lang="en-US" dirty="0"/>
              <a:t>Ok…Here’s what you need to do….When I say </a:t>
            </a:r>
          </a:p>
          <a:p>
            <a:r>
              <a:rPr lang="en-US" dirty="0"/>
              <a:t>Well done! I want you to cheer – Ok…let’s try…”Well done!” very good! </a:t>
            </a:r>
          </a:p>
          <a:p>
            <a:endParaRPr lang="en-US" dirty="0"/>
          </a:p>
          <a:p>
            <a:r>
              <a:rPr lang="en-US" dirty="0"/>
              <a:t>When you see a troll…I want you to say…Uh oh! </a:t>
            </a:r>
          </a:p>
          <a:p>
            <a:endParaRPr lang="en-US" dirty="0"/>
          </a:p>
          <a:p>
            <a:r>
              <a:rPr lang="en-US" dirty="0"/>
              <a:t>When you hear…   I want you to say…That’s not true</a:t>
            </a:r>
          </a:p>
        </p:txBody>
      </p:sp>
      <p:sp>
        <p:nvSpPr>
          <p:cNvPr id="4" name="Slide Number Placeholder 3"/>
          <p:cNvSpPr>
            <a:spLocks noGrp="1"/>
          </p:cNvSpPr>
          <p:nvPr>
            <p:ph type="sldNum" sz="quarter" idx="5"/>
          </p:nvPr>
        </p:nvSpPr>
        <p:spPr/>
        <p:txBody>
          <a:bodyPr/>
          <a:lstStyle/>
          <a:p>
            <a:fld id="{5D592D81-4100-4293-ACE9-4364BBF8324E}" type="slidenum">
              <a:rPr lang="en-US" smtClean="0"/>
              <a:t>18</a:t>
            </a:fld>
            <a:endParaRPr lang="en-US"/>
          </a:p>
        </p:txBody>
      </p:sp>
    </p:spTree>
    <p:extLst>
      <p:ext uri="{BB962C8B-B14F-4D97-AF65-F5344CB8AC3E}">
        <p14:creationId xmlns:p14="http://schemas.microsoft.com/office/powerpoint/2010/main" val="31697288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Off we go! They said. We are well on our way to provider </a:t>
            </a:r>
            <a:r>
              <a:rPr lang="en-US" sz="1800" b="0" i="0" u="none" strike="noStrike" dirty="0" err="1">
                <a:solidFill>
                  <a:srgbClr val="000000"/>
                </a:solidFill>
                <a:effectLst/>
                <a:latin typeface="Calibri" panose="020F0502020204030204" pitchFamily="34" charset="0"/>
              </a:rPr>
              <a:t>Uptopia</a:t>
            </a:r>
            <a:r>
              <a:rPr lang="en-US" sz="1800" b="0" i="0" u="none" strike="noStrike" dirty="0">
                <a:solidFill>
                  <a:srgbClr val="000000"/>
                </a:solidFill>
                <a:effectLst/>
                <a:latin typeface="Calibri" panose="020F0502020204030204" pitchFamily="34" charset="0"/>
              </a:rPr>
              <a:t>… They have their map…they can see the path. It all looks perfectly clear…not a challenge in sight. </a:t>
            </a:r>
            <a:r>
              <a:rPr lang="en-US" sz="1800" b="0" i="0" u="none" strike="noStrike" dirty="0" err="1">
                <a:solidFill>
                  <a:srgbClr val="000000"/>
                </a:solidFill>
                <a:effectLst/>
                <a:latin typeface="Calibri" panose="020F0502020204030204" pitchFamily="34" charset="0"/>
              </a:rPr>
              <a:t>Ahhhhh</a:t>
            </a:r>
            <a:r>
              <a:rPr lang="en-US" sz="1800" b="0" i="0" u="none" strike="noStrike" dirty="0">
                <a:solidFill>
                  <a:srgbClr val="000000"/>
                </a:solidFill>
                <a:effectLst/>
                <a:latin typeface="Calibri" panose="020F0502020204030204" pitchFamily="34" charset="0"/>
              </a:rPr>
              <a:t>…our poor little heroes. </a:t>
            </a: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19</a:t>
            </a:fld>
            <a:endParaRPr lang="en-US"/>
          </a:p>
        </p:txBody>
      </p:sp>
    </p:spTree>
    <p:extLst>
      <p:ext uri="{BB962C8B-B14F-4D97-AF65-F5344CB8AC3E}">
        <p14:creationId xmlns:p14="http://schemas.microsoft.com/office/powerpoint/2010/main" val="105270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Oh no indeed! Here are our heroes face to face with Ralph the troll!</a:t>
            </a:r>
          </a:p>
          <a:p>
            <a:r>
              <a:rPr lang="en-US" dirty="0"/>
              <a:t>Dan is so shocked he can’t put his thumb down or wipe the smile from his face! Sophia…is working very hard to look calm and collected in the face of this thing she’s never seen before. WHO GOES THERE?!?  Says Ralph.</a:t>
            </a:r>
          </a:p>
          <a:p>
            <a:r>
              <a:rPr lang="en-US" dirty="0"/>
              <a:t>Well…once they heard the standard line every troll since the beginning of stories has said…our heroes begin to get their bearings. </a:t>
            </a:r>
          </a:p>
          <a:p>
            <a:r>
              <a:rPr lang="en-US" dirty="0"/>
              <a:t>Dan! Sophia whispers. “Is this…a…a…troll???” Like…where ARE we?? Trolls are real? What do we do we do when a troll shows up?? </a:t>
            </a:r>
          </a:p>
          <a:p>
            <a:r>
              <a:rPr lang="en-US" dirty="0"/>
              <a:t>Dan is just as confused. “I don’t know,” he says. How am I supposed to know. All I know is that we are on our way to Provider Utopia…we have the map…we know where to go…we know what to do…and out of nowhere this bizarre thing that I didn’t even know existed just shows up! I don’t know what to do! </a:t>
            </a:r>
          </a:p>
          <a:p>
            <a:r>
              <a:rPr lang="en-US" dirty="0"/>
              <a:t>“Quick…throw some money at it…” Sophia says. Sophia! We don’t HAVE an extra money! </a:t>
            </a:r>
          </a:p>
          <a:p>
            <a:r>
              <a:rPr lang="en-US" dirty="0"/>
              <a:t>Hmmm…. Oh gosh…says Sophia…maybe we should go back and talk it over with everyone else. I think we need everyone’s blessing before we can decide. We need…BUY-IN!</a:t>
            </a:r>
          </a:p>
          <a:p>
            <a:r>
              <a:rPr lang="en-US" dirty="0"/>
              <a:t>Ralph the troll has been watching these 2 try to figure themselves out and when he hears that they don’t believe they can take the next action unless everyone “buys in…” well…Ralph the troll starts to laugh! </a:t>
            </a:r>
          </a:p>
          <a:p>
            <a:r>
              <a:rPr lang="en-US" dirty="0"/>
              <a:t>What the heck…said Dan? Did that troll just LAUGH at us?? </a:t>
            </a:r>
          </a:p>
          <a:p>
            <a:r>
              <a:rPr lang="en-US" dirty="0"/>
              <a:t>Yes…said Sophia. He did. I am guessing we said the wrong thing. </a:t>
            </a:r>
          </a:p>
        </p:txBody>
      </p:sp>
      <p:sp>
        <p:nvSpPr>
          <p:cNvPr id="4" name="Slide Number Placeholder 3"/>
          <p:cNvSpPr>
            <a:spLocks noGrp="1"/>
          </p:cNvSpPr>
          <p:nvPr>
            <p:ph type="sldNum" sz="quarter" idx="5"/>
          </p:nvPr>
        </p:nvSpPr>
        <p:spPr/>
        <p:txBody>
          <a:bodyPr/>
          <a:lstStyle/>
          <a:p>
            <a:fld id="{5D592D81-4100-4293-ACE9-4364BBF8324E}" type="slidenum">
              <a:rPr lang="en-US" smtClean="0"/>
              <a:t>20</a:t>
            </a:fld>
            <a:endParaRPr lang="en-US"/>
          </a:p>
        </p:txBody>
      </p:sp>
    </p:spTree>
    <p:extLst>
      <p:ext uri="{BB962C8B-B14F-4D97-AF65-F5344CB8AC3E}">
        <p14:creationId xmlns:p14="http://schemas.microsoft.com/office/powerpoint/2010/main" val="150807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this really what we want</a:t>
            </a:r>
          </a:p>
          <a:p>
            <a:endParaRPr lang="en-US" dirty="0"/>
          </a:p>
          <a:p>
            <a:r>
              <a:rPr lang="en-US" dirty="0"/>
              <a:t>Buy-in means that staff can say “NO”</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Story about the job posting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22</a:t>
            </a:fld>
            <a:endParaRPr lang="en-US"/>
          </a:p>
        </p:txBody>
      </p:sp>
    </p:spTree>
    <p:extLst>
      <p:ext uri="{BB962C8B-B14F-4D97-AF65-F5344CB8AC3E}">
        <p14:creationId xmlns:p14="http://schemas.microsoft.com/office/powerpoint/2010/main" val="31278242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Buy-in creates space for people to say no and stop problem-solving. </a:t>
            </a:r>
          </a:p>
          <a:p>
            <a:endParaRPr lang="en-US" dirty="0"/>
          </a:p>
          <a:p>
            <a:r>
              <a:rPr lang="en-US" dirty="0"/>
              <a:t>Enrollment creates space for someone to hop on board. It still allows for input, questions, exploration…etc. within a determined structure</a:t>
            </a:r>
          </a:p>
          <a:p>
            <a:endParaRPr lang="en-US" dirty="0"/>
          </a:p>
          <a:p>
            <a:r>
              <a:rPr lang="en-US" dirty="0"/>
              <a:t>The space is what we want…we want to be inclusive, we want opinions…we want to be more democratic in our approach. Sometimes we just don’t want to be accused of being less. No matter. What we are going for is ENROLLMENT. An adherence to “Buy-in” allows us to get off course. Then we don’t know how to get back on course. </a:t>
            </a:r>
          </a:p>
        </p:txBody>
      </p:sp>
      <p:sp>
        <p:nvSpPr>
          <p:cNvPr id="4" name="Slide Number Placeholder 3"/>
          <p:cNvSpPr>
            <a:spLocks noGrp="1"/>
          </p:cNvSpPr>
          <p:nvPr>
            <p:ph type="sldNum" sz="quarter" idx="5"/>
          </p:nvPr>
        </p:nvSpPr>
        <p:spPr/>
        <p:txBody>
          <a:bodyPr/>
          <a:lstStyle/>
          <a:p>
            <a:fld id="{5D592D81-4100-4293-ACE9-4364BBF8324E}" type="slidenum">
              <a:rPr lang="en-US" smtClean="0"/>
              <a:t>23</a:t>
            </a:fld>
            <a:endParaRPr lang="en-US"/>
          </a:p>
        </p:txBody>
      </p:sp>
    </p:spTree>
    <p:extLst>
      <p:ext uri="{BB962C8B-B14F-4D97-AF65-F5344CB8AC3E}">
        <p14:creationId xmlns:p14="http://schemas.microsoft.com/office/powerpoint/2010/main" val="1308619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Waiting for buy-in will derail every initiative or basic requirement that anyone doesn’t feel like doing. </a:t>
            </a:r>
          </a:p>
        </p:txBody>
      </p:sp>
      <p:sp>
        <p:nvSpPr>
          <p:cNvPr id="4" name="Slide Number Placeholder 3"/>
          <p:cNvSpPr>
            <a:spLocks noGrp="1"/>
          </p:cNvSpPr>
          <p:nvPr>
            <p:ph type="sldNum" sz="quarter" idx="5"/>
          </p:nvPr>
        </p:nvSpPr>
        <p:spPr/>
        <p:txBody>
          <a:bodyPr/>
          <a:lstStyle/>
          <a:p>
            <a:fld id="{5D592D81-4100-4293-ACE9-4364BBF8324E}" type="slidenum">
              <a:rPr lang="en-US" smtClean="0"/>
              <a:t>25</a:t>
            </a:fld>
            <a:endParaRPr lang="en-US"/>
          </a:p>
        </p:txBody>
      </p:sp>
    </p:spTree>
    <p:extLst>
      <p:ext uri="{BB962C8B-B14F-4D97-AF65-F5344CB8AC3E}">
        <p14:creationId xmlns:p14="http://schemas.microsoft.com/office/powerpoint/2010/main" val="24982086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Shiny object syndrome…</a:t>
            </a:r>
          </a:p>
          <a:p>
            <a:pPr rtl="0">
              <a:spcBef>
                <a:spcPts val="0"/>
              </a:spcBef>
              <a:spcAft>
                <a:spcPts val="800"/>
              </a:spcAft>
            </a:pPr>
            <a:r>
              <a:rPr lang="en-US" sz="1800" b="0" i="0" u="none" strike="noStrike" dirty="0">
                <a:solidFill>
                  <a:srgbClr val="000000"/>
                </a:solidFill>
                <a:effectLst/>
                <a:latin typeface="Calibri" panose="020F0502020204030204" pitchFamily="34" charset="0"/>
              </a:rPr>
              <a:t>Let’s check back in with our heroes – here we see Dan and Sophia way off their path….what are they doing…??</a:t>
            </a:r>
          </a:p>
          <a:p>
            <a:pPr rtl="0">
              <a:spcBef>
                <a:spcPts val="0"/>
              </a:spcBef>
              <a:spcAft>
                <a:spcPts val="800"/>
              </a:spcAft>
            </a:pPr>
            <a:endParaRPr lang="en-US" sz="1800" b="0" i="0" u="none" strike="noStrike" dirty="0">
              <a:solidFill>
                <a:srgbClr val="000000"/>
              </a:solidFill>
              <a:effectLst/>
              <a:latin typeface="Calibri" panose="020F0502020204030204" pitchFamily="34" charset="0"/>
            </a:endParaRPr>
          </a:p>
          <a:p>
            <a:pPr rtl="0">
              <a:spcBef>
                <a:spcPts val="0"/>
              </a:spcBef>
              <a:spcAft>
                <a:spcPts val="800"/>
              </a:spcAft>
            </a:pPr>
            <a:r>
              <a:rPr lang="en-US" sz="1800" b="0" i="0" u="none" strike="noStrike" dirty="0">
                <a:solidFill>
                  <a:srgbClr val="000000"/>
                </a:solidFill>
                <a:effectLst/>
                <a:latin typeface="Calibri" panose="020F0502020204030204" pitchFamily="34" charset="0"/>
              </a:rPr>
              <a:t>It looks like they have been distracted by a bright shiny object…let’s listen in</a:t>
            </a: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26</a:t>
            </a:fld>
            <a:endParaRPr lang="en-US"/>
          </a:p>
        </p:txBody>
      </p:sp>
    </p:spTree>
    <p:extLst>
      <p:ext uri="{BB962C8B-B14F-4D97-AF65-F5344CB8AC3E}">
        <p14:creationId xmlns:p14="http://schemas.microsoft.com/office/powerpoint/2010/main" val="16908115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this, Sophia! This beautiful bright shiny object. Yes…Sophia says…it is so beautiful! Look how it sparkles. It looks so valuable. What if we could use this bright shiny object as a short cut? I have heard others talk about this shiny object. Prominent people on the path to Provider </a:t>
            </a:r>
            <a:r>
              <a:rPr lang="en-US" dirty="0" err="1"/>
              <a:t>Uptopia</a:t>
            </a:r>
            <a:r>
              <a:rPr lang="en-US" dirty="0"/>
              <a:t> speak of this bright shiny object regularly.</a:t>
            </a:r>
          </a:p>
          <a:p>
            <a:endParaRPr lang="en-US" dirty="0"/>
          </a:p>
          <a:p>
            <a:r>
              <a:rPr lang="en-US" dirty="0"/>
              <a:t>They DO?….says, Diego. Well…this object does look like it makes a lot of sense. Perhaps it could work.  </a:t>
            </a:r>
          </a:p>
          <a:p>
            <a:endParaRPr lang="en-US" dirty="0"/>
          </a:p>
          <a:p>
            <a:r>
              <a:rPr lang="en-US" dirty="0"/>
              <a:t>Yes! Says Sophia. We don’t want to disregard the latest and most popular approach to service delivery. We don’t want to be left out. </a:t>
            </a:r>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27</a:t>
            </a:fld>
            <a:endParaRPr lang="en-US"/>
          </a:p>
        </p:txBody>
      </p:sp>
    </p:spTree>
    <p:extLst>
      <p:ext uri="{BB962C8B-B14F-4D97-AF65-F5344CB8AC3E}">
        <p14:creationId xmlns:p14="http://schemas.microsoft.com/office/powerpoint/2010/main" val="29754085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highlight>
                  <a:srgbClr val="FCFCFC"/>
                </a:highlight>
                <a:latin typeface="Georgia" panose="02040502050405020303" pitchFamily="18" charset="0"/>
              </a:rPr>
              <a:t>shiny objects are particularly appealing when progress in your main venture is slow. Or even when progress is fast, if you have an underlying fear of success, shiny object syndrome can crop up as a form of self-sabotage.</a:t>
            </a:r>
          </a:p>
          <a:p>
            <a:endParaRPr lang="en-US" b="0" i="0" dirty="0">
              <a:solidFill>
                <a:srgbClr val="333333"/>
              </a:solidFill>
              <a:effectLst/>
              <a:highlight>
                <a:srgbClr val="FCFCFC"/>
              </a:highlight>
              <a:latin typeface="Georgia" panose="02040502050405020303" pitchFamily="18" charset="0"/>
            </a:endParaRPr>
          </a:p>
          <a:p>
            <a:r>
              <a:rPr lang="en-US" b="0" i="0" dirty="0">
                <a:solidFill>
                  <a:srgbClr val="333333"/>
                </a:solidFill>
                <a:effectLst/>
                <a:highlight>
                  <a:srgbClr val="FCFCFC"/>
                </a:highlight>
                <a:latin typeface="Georgia" panose="02040502050405020303" pitchFamily="18" charset="0"/>
              </a:rPr>
              <a:t>Either way, succumbing for this common pitfall is a problem because it takes energy, focus and attention away from the core business. It also drills a less useful way of thinking. Rather than someone </a:t>
            </a:r>
            <a:r>
              <a:rPr lang="en-US" b="0" i="0" dirty="0" err="1">
                <a:solidFill>
                  <a:srgbClr val="333333"/>
                </a:solidFill>
                <a:effectLst/>
                <a:highlight>
                  <a:srgbClr val="FCFCFC"/>
                </a:highlight>
                <a:latin typeface="Georgia" panose="02040502050405020303" pitchFamily="18" charset="0"/>
              </a:rPr>
              <a:t>practising</a:t>
            </a:r>
            <a:r>
              <a:rPr lang="en-US" b="0" i="0" dirty="0">
                <a:solidFill>
                  <a:srgbClr val="333333"/>
                </a:solidFill>
                <a:effectLst/>
                <a:highlight>
                  <a:srgbClr val="FCFCFC"/>
                </a:highlight>
                <a:latin typeface="Georgia" panose="02040502050405020303" pitchFamily="18" charset="0"/>
              </a:rPr>
              <a:t> consistency, sustained effort in one direction, and focus, they are pursuing distraction, trends and short-term dopamine hits.</a:t>
            </a:r>
          </a:p>
          <a:p>
            <a:endParaRPr lang="en-US" b="0" i="0" dirty="0">
              <a:solidFill>
                <a:srgbClr val="333333"/>
              </a:solidFill>
              <a:effectLst/>
              <a:highlight>
                <a:srgbClr val="FCFCFC"/>
              </a:highlight>
              <a:latin typeface="Georgia" panose="02040502050405020303" pitchFamily="18" charset="0"/>
            </a:endParaRPr>
          </a:p>
          <a:p>
            <a:r>
              <a:rPr lang="en-US" b="0" i="0" dirty="0">
                <a:solidFill>
                  <a:srgbClr val="333333"/>
                </a:solidFill>
                <a:effectLst/>
                <a:highlight>
                  <a:srgbClr val="FCFCFC"/>
                </a:highlight>
                <a:latin typeface="Georgia" panose="02040502050405020303" pitchFamily="18" charset="0"/>
              </a:rPr>
              <a:t>Avoid shiny object syndrome by knowing your strategy and sticking to it. Maybe it sounds obvious, but with a robust and agreed-upon plan of action you truly believe in, you’re going to be far less likely to deviate. If you’re being pulled away, you are forgetting the plan. In that case, make it front and </a:t>
            </a:r>
            <a:r>
              <a:rPr lang="en-US" b="0" i="0" dirty="0" err="1">
                <a:solidFill>
                  <a:srgbClr val="333333"/>
                </a:solidFill>
                <a:effectLst/>
                <a:highlight>
                  <a:srgbClr val="FCFCFC"/>
                </a:highlight>
                <a:latin typeface="Georgia" panose="02040502050405020303" pitchFamily="18" charset="0"/>
              </a:rPr>
              <a:t>centre</a:t>
            </a:r>
            <a:r>
              <a:rPr lang="en-US" b="0" i="0" dirty="0">
                <a:solidFill>
                  <a:srgbClr val="333333"/>
                </a:solidFill>
                <a:effectLst/>
                <a:highlight>
                  <a:srgbClr val="FCFCFC"/>
                </a:highlight>
                <a:latin typeface="Georgia" panose="02040502050405020303" pitchFamily="18" charset="0"/>
              </a:rPr>
              <a:t>. Write your number one goal on your bathroom mirror, make a desktop background of your roadmap to success. Don’t let yourself forget what you’re doing to deflect the shiny objects that won’t stop appearing.</a:t>
            </a:r>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28</a:t>
            </a:fld>
            <a:endParaRPr lang="en-US"/>
          </a:p>
        </p:txBody>
      </p:sp>
    </p:spTree>
    <p:extLst>
      <p:ext uri="{BB962C8B-B14F-4D97-AF65-F5344CB8AC3E}">
        <p14:creationId xmlns:p14="http://schemas.microsoft.com/office/powerpoint/2010/main" val="23156072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29</a:t>
            </a:fld>
            <a:endParaRPr lang="en-US"/>
          </a:p>
        </p:txBody>
      </p:sp>
    </p:spTree>
    <p:extLst>
      <p:ext uri="{BB962C8B-B14F-4D97-AF65-F5344CB8AC3E}">
        <p14:creationId xmlns:p14="http://schemas.microsoft.com/office/powerpoint/2010/main" val="287889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This isn’t what we want. We would like easy days. We would like to enjoy our work. We are tired of the same problems we have been contending with for years and we want them to STOP.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Calibri" panose="020F0502020204030204" pitchFamily="34" charset="0"/>
              </a:rPr>
              <a:t>We want this to be the end of the line. </a:t>
            </a:r>
            <a:endParaRPr lang="en-US" sz="1200" b="0" dirty="0">
              <a:effectLst/>
            </a:endParaRPr>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7</a:t>
            </a:fld>
            <a:endParaRPr lang="en-US" dirty="0"/>
          </a:p>
        </p:txBody>
      </p:sp>
    </p:spTree>
    <p:extLst>
      <p:ext uri="{BB962C8B-B14F-4D97-AF65-F5344CB8AC3E}">
        <p14:creationId xmlns:p14="http://schemas.microsoft.com/office/powerpoint/2010/main" val="1941013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the new idea if you are stuck</a:t>
            </a:r>
          </a:p>
          <a:p>
            <a:endParaRPr lang="en-US" dirty="0"/>
          </a:p>
          <a:p>
            <a:r>
              <a:rPr lang="en-US" dirty="0"/>
              <a:t>If you are making progress, keep going without introducing new ideas…once you have achieved your outcome…THEN consider enhancements for improvement </a:t>
            </a:r>
          </a:p>
        </p:txBody>
      </p:sp>
      <p:sp>
        <p:nvSpPr>
          <p:cNvPr id="4" name="Slide Number Placeholder 3"/>
          <p:cNvSpPr>
            <a:spLocks noGrp="1"/>
          </p:cNvSpPr>
          <p:nvPr>
            <p:ph type="sldNum" sz="quarter" idx="5"/>
          </p:nvPr>
        </p:nvSpPr>
        <p:spPr/>
        <p:txBody>
          <a:bodyPr/>
          <a:lstStyle/>
          <a:p>
            <a:fld id="{5D592D81-4100-4293-ACE9-4364BBF8324E}" type="slidenum">
              <a:rPr lang="en-US" smtClean="0"/>
              <a:t>31</a:t>
            </a:fld>
            <a:endParaRPr lang="en-US"/>
          </a:p>
        </p:txBody>
      </p:sp>
    </p:spTree>
    <p:extLst>
      <p:ext uri="{BB962C8B-B14F-4D97-AF65-F5344CB8AC3E}">
        <p14:creationId xmlns:p14="http://schemas.microsoft.com/office/powerpoint/2010/main" val="7977722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case the outcome is provider utopia where the work is easy and there is lots of time for innovative services</a:t>
            </a:r>
          </a:p>
        </p:txBody>
      </p:sp>
      <p:sp>
        <p:nvSpPr>
          <p:cNvPr id="4" name="Slide Number Placeholder 3"/>
          <p:cNvSpPr>
            <a:spLocks noGrp="1"/>
          </p:cNvSpPr>
          <p:nvPr>
            <p:ph type="sldNum" sz="quarter" idx="5"/>
          </p:nvPr>
        </p:nvSpPr>
        <p:spPr/>
        <p:txBody>
          <a:bodyPr/>
          <a:lstStyle/>
          <a:p>
            <a:fld id="{5D592D81-4100-4293-ACE9-4364BBF8324E}" type="slidenum">
              <a:rPr lang="en-US" smtClean="0"/>
              <a:t>32</a:t>
            </a:fld>
            <a:endParaRPr lang="en-US"/>
          </a:p>
        </p:txBody>
      </p:sp>
    </p:spTree>
    <p:extLst>
      <p:ext uri="{BB962C8B-B14F-4D97-AF65-F5344CB8AC3E}">
        <p14:creationId xmlns:p14="http://schemas.microsoft.com/office/powerpoint/2010/main" val="19180227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this, Sophia! This beautiful bright shiny object. Yes…Sophia says…it is so beautiful! Look how it sparkles. It looks so valuable. What if we could use this bright shiny object as a short cut? I have heard others talk about this shiny object. Prominent people on the path to Provider </a:t>
            </a:r>
            <a:r>
              <a:rPr lang="en-US" dirty="0" err="1"/>
              <a:t>Uptopia</a:t>
            </a:r>
            <a:r>
              <a:rPr lang="en-US" dirty="0"/>
              <a:t> speak of this bright shiny object regularly.</a:t>
            </a:r>
          </a:p>
          <a:p>
            <a:endParaRPr lang="en-US" dirty="0"/>
          </a:p>
          <a:p>
            <a:r>
              <a:rPr lang="en-US" dirty="0"/>
              <a:t>They DO?….says, Diego. Well…this object does look like it makes a lot of sense. Perhaps it could work.  </a:t>
            </a:r>
          </a:p>
          <a:p>
            <a:endParaRPr lang="en-US" dirty="0"/>
          </a:p>
          <a:p>
            <a:r>
              <a:rPr lang="en-US" dirty="0"/>
              <a:t>Yes! Says Sophia. We don’t want to disregard the latest and most popular approach to service delivery. We don’t want to be left out. </a:t>
            </a:r>
          </a:p>
        </p:txBody>
      </p:sp>
      <p:sp>
        <p:nvSpPr>
          <p:cNvPr id="4" name="Slide Number Placeholder 3"/>
          <p:cNvSpPr>
            <a:spLocks noGrp="1"/>
          </p:cNvSpPr>
          <p:nvPr>
            <p:ph type="sldNum" sz="quarter" idx="5"/>
          </p:nvPr>
        </p:nvSpPr>
        <p:spPr/>
        <p:txBody>
          <a:bodyPr/>
          <a:lstStyle/>
          <a:p>
            <a:fld id="{5D592D81-4100-4293-ACE9-4364BBF8324E}" type="slidenum">
              <a:rPr lang="en-US" smtClean="0"/>
              <a:t>33</a:t>
            </a:fld>
            <a:endParaRPr lang="en-US"/>
          </a:p>
        </p:txBody>
      </p:sp>
    </p:spTree>
    <p:extLst>
      <p:ext uri="{BB962C8B-B14F-4D97-AF65-F5344CB8AC3E}">
        <p14:creationId xmlns:p14="http://schemas.microsoft.com/office/powerpoint/2010/main" val="4126048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Ok…Back on the path our little heroes go. They feel relaxed. The path is clear. They drink in the warm sunshine and admire the beautiful flowers. They can feel the work getting easier because the path is smooth and clear. </a:t>
            </a:r>
          </a:p>
          <a:p>
            <a:pPr rtl="0">
              <a:spcBef>
                <a:spcPts val="0"/>
              </a:spcBef>
              <a:spcAft>
                <a:spcPts val="800"/>
              </a:spcAft>
            </a:pPr>
            <a:endParaRPr lang="en-US" sz="1800" b="1" i="0" u="none" strike="noStrike" dirty="0">
              <a:solidFill>
                <a:srgbClr val="000000"/>
              </a:solidFill>
              <a:effectLst/>
              <a:latin typeface="Calibri" panose="020F0502020204030204" pitchFamily="34" charset="0"/>
            </a:endParaRPr>
          </a:p>
          <a:p>
            <a:pPr rtl="0">
              <a:spcBef>
                <a:spcPts val="0"/>
              </a:spcBef>
              <a:spcAft>
                <a:spcPts val="800"/>
              </a:spcAft>
            </a:pPr>
            <a:r>
              <a:rPr lang="en-US" sz="1800" b="1" i="0" u="none" strike="noStrike" dirty="0">
                <a:solidFill>
                  <a:srgbClr val="000000"/>
                </a:solidFill>
                <a:effectLst/>
                <a:latin typeface="Calibri" panose="020F0502020204030204" pitchFamily="34" charset="0"/>
              </a:rPr>
              <a:t>But wait…did they hear something? They start to look around…is someone here?? Hello? Hello? </a:t>
            </a:r>
          </a:p>
          <a:p>
            <a:pPr rtl="0">
              <a:spcBef>
                <a:spcPts val="0"/>
              </a:spcBef>
              <a:spcAft>
                <a:spcPts val="800"/>
              </a:spcAft>
            </a:pPr>
            <a:endParaRPr lang="en-US" sz="1800" b="1" i="0" u="none" strike="noStrike" dirty="0">
              <a:solidFill>
                <a:srgbClr val="000000"/>
              </a:solidFill>
              <a:effectLst/>
              <a:latin typeface="Calibri" panose="020F0502020204030204" pitchFamily="34" charset="0"/>
            </a:endParaRPr>
          </a:p>
          <a:p>
            <a:pPr rtl="0">
              <a:spcBef>
                <a:spcPts val="0"/>
              </a:spcBef>
              <a:spcAft>
                <a:spcPts val="800"/>
              </a:spcAft>
            </a:pPr>
            <a:r>
              <a:rPr lang="en-US" sz="1800" b="1" i="0" u="none" strike="noStrike" dirty="0">
                <a:solidFill>
                  <a:srgbClr val="000000"/>
                </a:solidFill>
                <a:effectLst/>
                <a:latin typeface="Calibri" panose="020F0502020204030204" pitchFamily="34" charset="0"/>
              </a:rPr>
              <a:t>Well hello! They turn to see…a case manager! </a:t>
            </a:r>
          </a:p>
          <a:p>
            <a:pPr rtl="0">
              <a:spcBef>
                <a:spcPts val="0"/>
              </a:spcBef>
              <a:spcAft>
                <a:spcPts val="800"/>
              </a:spcAft>
            </a:pPr>
            <a:endParaRPr lang="en-US" sz="1800" b="1" i="0" u="none" strike="noStrike" dirty="0">
              <a:solidFill>
                <a:srgbClr val="000000"/>
              </a:solidFill>
              <a:effectLst/>
              <a:latin typeface="Calibri" panose="020F0502020204030204" pitchFamily="34" charset="0"/>
            </a:endParaRPr>
          </a:p>
          <a:p>
            <a:pPr rtl="0">
              <a:spcBef>
                <a:spcPts val="0"/>
              </a:spcBef>
              <a:spcAft>
                <a:spcPts val="800"/>
              </a:spcAft>
            </a:pPr>
            <a:r>
              <a:rPr lang="en-US" sz="1800" b="1" i="0" u="none" strike="noStrike" dirty="0">
                <a:solidFill>
                  <a:srgbClr val="000000"/>
                </a:solidFill>
                <a:effectLst/>
                <a:latin typeface="Calibri" panose="020F0502020204030204" pitchFamily="34" charset="0"/>
              </a:rPr>
              <a:t>“Hello provider people! I am Cassie the case manager, and I would like to talk about your service delivery methods.”  “You need to make changes to the way that you are delivering services. </a:t>
            </a:r>
            <a:endParaRPr lang="en-US" sz="1800" b="0" i="0" u="none" strike="noStrike" dirty="0">
              <a:solidFill>
                <a:srgbClr val="000000"/>
              </a:solidFill>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D592D81-4100-4293-ACE9-4364BBF8324E}" type="slidenum">
              <a:rPr lang="en-US" smtClean="0"/>
              <a:t>35</a:t>
            </a:fld>
            <a:endParaRPr lang="en-US"/>
          </a:p>
        </p:txBody>
      </p:sp>
    </p:spTree>
    <p:extLst>
      <p:ext uri="{BB962C8B-B14F-4D97-AF65-F5344CB8AC3E}">
        <p14:creationId xmlns:p14="http://schemas.microsoft.com/office/powerpoint/2010/main" val="18932959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hear this frequently from providers. “The rules are always changing! If you are familiar with the rule writing process…you know that it takes forever to change a rule. People come together to ponder and debate, and ponder and debate, and ponder and debate…there is a public comment period, comments get reviewed, changes are made to the draft, it goes before review committees…and so on. </a:t>
            </a:r>
          </a:p>
          <a:p>
            <a:r>
              <a:rPr lang="en-US" dirty="0"/>
              <a:t>When I ask provider what is happening that leaves them FEELING like the rules are always changing…they tell me…</a:t>
            </a:r>
          </a:p>
          <a:p>
            <a:endParaRPr lang="en-US" dirty="0"/>
          </a:p>
          <a:p>
            <a:r>
              <a:rPr lang="en-US" dirty="0"/>
              <a:t>The have gotten a new case manager</a:t>
            </a:r>
          </a:p>
          <a:p>
            <a:endParaRPr lang="en-US" dirty="0"/>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36</a:t>
            </a:fld>
            <a:endParaRPr lang="en-US"/>
          </a:p>
        </p:txBody>
      </p:sp>
    </p:spTree>
    <p:extLst>
      <p:ext uri="{BB962C8B-B14F-4D97-AF65-F5344CB8AC3E}">
        <p14:creationId xmlns:p14="http://schemas.microsoft.com/office/powerpoint/2010/main" val="39125840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37</a:t>
            </a:fld>
            <a:endParaRPr lang="en-US"/>
          </a:p>
        </p:txBody>
      </p:sp>
    </p:spTree>
    <p:extLst>
      <p:ext uri="{BB962C8B-B14F-4D97-AF65-F5344CB8AC3E}">
        <p14:creationId xmlns:p14="http://schemas.microsoft.com/office/powerpoint/2010/main" val="21050365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Dan and Sophia! Our heroes are free to progress down the path toward provider utopia having successfully side stepped a troll trap. </a:t>
            </a:r>
          </a:p>
        </p:txBody>
      </p:sp>
      <p:sp>
        <p:nvSpPr>
          <p:cNvPr id="4" name="Slide Number Placeholder 3"/>
          <p:cNvSpPr>
            <a:spLocks noGrp="1"/>
          </p:cNvSpPr>
          <p:nvPr>
            <p:ph type="sldNum" sz="quarter" idx="5"/>
          </p:nvPr>
        </p:nvSpPr>
        <p:spPr/>
        <p:txBody>
          <a:bodyPr/>
          <a:lstStyle/>
          <a:p>
            <a:fld id="{5D592D81-4100-4293-ACE9-4364BBF8324E}" type="slidenum">
              <a:rPr lang="en-US" smtClean="0"/>
              <a:t>39</a:t>
            </a:fld>
            <a:endParaRPr lang="en-US"/>
          </a:p>
        </p:txBody>
      </p:sp>
    </p:spTree>
    <p:extLst>
      <p:ext uri="{BB962C8B-B14F-4D97-AF65-F5344CB8AC3E}">
        <p14:creationId xmlns:p14="http://schemas.microsoft.com/office/powerpoint/2010/main" val="15887659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Dan and Sophia! Our heroes are free to progress down the path toward provider utopia having successfully side stepped a troll trap. </a:t>
            </a:r>
          </a:p>
        </p:txBody>
      </p:sp>
      <p:sp>
        <p:nvSpPr>
          <p:cNvPr id="4" name="Slide Number Placeholder 3"/>
          <p:cNvSpPr>
            <a:spLocks noGrp="1"/>
          </p:cNvSpPr>
          <p:nvPr>
            <p:ph type="sldNum" sz="quarter" idx="5"/>
          </p:nvPr>
        </p:nvSpPr>
        <p:spPr/>
        <p:txBody>
          <a:bodyPr/>
          <a:lstStyle/>
          <a:p>
            <a:fld id="{5D592D81-4100-4293-ACE9-4364BBF8324E}" type="slidenum">
              <a:rPr lang="en-US" smtClean="0"/>
              <a:t>40</a:t>
            </a:fld>
            <a:endParaRPr lang="en-US"/>
          </a:p>
        </p:txBody>
      </p:sp>
    </p:spTree>
    <p:extLst>
      <p:ext uri="{BB962C8B-B14F-4D97-AF65-F5344CB8AC3E}">
        <p14:creationId xmlns:p14="http://schemas.microsoft.com/office/powerpoint/2010/main" val="2033407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Let’s check the progress our heroes are now making…  SAY MORE</a:t>
            </a: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42</a:t>
            </a:fld>
            <a:endParaRPr lang="en-US"/>
          </a:p>
        </p:txBody>
      </p:sp>
    </p:spTree>
    <p:extLst>
      <p:ext uri="{BB962C8B-B14F-4D97-AF65-F5344CB8AC3E}">
        <p14:creationId xmlns:p14="http://schemas.microsoft.com/office/powerpoint/2010/main" val="700342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not true! </a:t>
            </a:r>
          </a:p>
          <a:p>
            <a:endParaRPr lang="en-US" dirty="0"/>
          </a:p>
          <a:p>
            <a:r>
              <a:rPr lang="en-US" dirty="0"/>
              <a:t>Back to the beginning for you!! </a:t>
            </a:r>
          </a:p>
          <a:p>
            <a:endParaRPr lang="en-US" dirty="0"/>
          </a:p>
          <a:p>
            <a:r>
              <a:rPr lang="en-US" dirty="0"/>
              <a:t>Oh man! Said Sophia. Are you kidding me? Back to the beginning? This is going to take forever. What did we do wrong?</a:t>
            </a:r>
          </a:p>
        </p:txBody>
      </p:sp>
      <p:sp>
        <p:nvSpPr>
          <p:cNvPr id="4" name="Slide Number Placeholder 3"/>
          <p:cNvSpPr>
            <a:spLocks noGrp="1"/>
          </p:cNvSpPr>
          <p:nvPr>
            <p:ph type="sldNum" sz="quarter" idx="5"/>
          </p:nvPr>
        </p:nvSpPr>
        <p:spPr/>
        <p:txBody>
          <a:bodyPr/>
          <a:lstStyle/>
          <a:p>
            <a:fld id="{5D592D81-4100-4293-ACE9-4364BBF8324E}" type="slidenum">
              <a:rPr lang="en-US" smtClean="0"/>
              <a:t>44</a:t>
            </a:fld>
            <a:endParaRPr lang="en-US"/>
          </a:p>
        </p:txBody>
      </p:sp>
    </p:spTree>
    <p:extLst>
      <p:ext uri="{BB962C8B-B14F-4D97-AF65-F5344CB8AC3E}">
        <p14:creationId xmlns:p14="http://schemas.microsoft.com/office/powerpoint/2010/main" val="35193853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8</a:t>
            </a:fld>
            <a:endParaRPr lang="en-US" dirty="0"/>
          </a:p>
        </p:txBody>
      </p:sp>
    </p:spTree>
    <p:extLst>
      <p:ext uri="{BB962C8B-B14F-4D97-AF65-F5344CB8AC3E}">
        <p14:creationId xmlns:p14="http://schemas.microsoft.com/office/powerpoint/2010/main" val="3184866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45</a:t>
            </a:fld>
            <a:endParaRPr lang="en-US"/>
          </a:p>
        </p:txBody>
      </p:sp>
    </p:spTree>
    <p:extLst>
      <p:ext uri="{BB962C8B-B14F-4D97-AF65-F5344CB8AC3E}">
        <p14:creationId xmlns:p14="http://schemas.microsoft.com/office/powerpoint/2010/main" val="32076709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including providers in service planning meetings and conversations is a compliance violation, and in my opinion a rights violation – further…because providers are the ones who know all the information…that assessment information is omitted and the plan is incomplete/incorrect – also a compliance/rights violation</a:t>
            </a:r>
          </a:p>
          <a:p>
            <a:endParaRPr lang="en-US" dirty="0"/>
          </a:p>
          <a:p>
            <a:r>
              <a:rPr lang="en-US" dirty="0"/>
              <a:t>Can’t find these experts? Identify these needs to the state…managed care plans</a:t>
            </a:r>
          </a:p>
          <a:p>
            <a:endParaRPr lang="en-US" dirty="0"/>
          </a:p>
          <a:p>
            <a:r>
              <a:rPr lang="en-US" dirty="0"/>
              <a:t>Compliance…quality…rights…so much is impacted when we fail in this area</a:t>
            </a:r>
          </a:p>
        </p:txBody>
      </p:sp>
      <p:sp>
        <p:nvSpPr>
          <p:cNvPr id="4" name="Slide Number Placeholder 3"/>
          <p:cNvSpPr>
            <a:spLocks noGrp="1"/>
          </p:cNvSpPr>
          <p:nvPr>
            <p:ph type="sldNum" sz="quarter" idx="5"/>
          </p:nvPr>
        </p:nvSpPr>
        <p:spPr/>
        <p:txBody>
          <a:bodyPr/>
          <a:lstStyle/>
          <a:p>
            <a:fld id="{5D592D81-4100-4293-ACE9-4364BBF8324E}" type="slidenum">
              <a:rPr lang="en-US" smtClean="0"/>
              <a:t>46</a:t>
            </a:fld>
            <a:endParaRPr lang="en-US"/>
          </a:p>
        </p:txBody>
      </p:sp>
    </p:spTree>
    <p:extLst>
      <p:ext uri="{BB962C8B-B14F-4D97-AF65-F5344CB8AC3E}">
        <p14:creationId xmlns:p14="http://schemas.microsoft.com/office/powerpoint/2010/main" val="3565354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Oh man! Says Sophia. I can NOT believe we are back at the beginning and have to start our journey over! I feel like we are never going to get to Provider Utopia…the place where the work is so much easier and we have lots of space for creativity…</a:t>
            </a:r>
          </a:p>
          <a:p>
            <a:pPr rtl="0">
              <a:spcBef>
                <a:spcPts val="0"/>
              </a:spcBef>
              <a:spcAft>
                <a:spcPts val="800"/>
              </a:spcAft>
            </a:pPr>
            <a:endParaRPr lang="en-US" sz="1800" b="0" i="0" u="none" strike="noStrike" dirty="0">
              <a:solidFill>
                <a:srgbClr val="000000"/>
              </a:solidFill>
              <a:effectLst/>
              <a:latin typeface="Calibri" panose="020F0502020204030204" pitchFamily="34" charset="0"/>
            </a:endParaRPr>
          </a:p>
          <a:p>
            <a:pPr rtl="0">
              <a:spcBef>
                <a:spcPts val="0"/>
              </a:spcBef>
              <a:spcAft>
                <a:spcPts val="800"/>
              </a:spcAft>
            </a:pPr>
            <a:r>
              <a:rPr lang="en-US" sz="1800" b="0" i="0" u="none" strike="noStrike" dirty="0">
                <a:solidFill>
                  <a:srgbClr val="000000"/>
                </a:solidFill>
                <a:effectLst/>
                <a:latin typeface="Calibri" panose="020F0502020204030204" pitchFamily="34" charset="0"/>
              </a:rPr>
              <a:t>I know! Dan says. This is a bunch of baloney. How did we make such a mistake that cost us all of our progress so far?? We need to move forward quickly to make up for lost ground…and we need to change the way we think about our work. We can’t afford such mistakes moving forward. And with that…our heroes set off again. </a:t>
            </a: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48</a:t>
            </a:fld>
            <a:endParaRPr lang="en-US"/>
          </a:p>
        </p:txBody>
      </p:sp>
    </p:spTree>
    <p:extLst>
      <p:ext uri="{BB962C8B-B14F-4D97-AF65-F5344CB8AC3E}">
        <p14:creationId xmlns:p14="http://schemas.microsoft.com/office/powerpoint/2010/main" val="12152735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suddenly…</a:t>
            </a:r>
          </a:p>
          <a:p>
            <a:endParaRPr lang="en-US" dirty="0"/>
          </a:p>
          <a:p>
            <a:endParaRPr lang="en-US" dirty="0"/>
          </a:p>
          <a:p>
            <a:r>
              <a:rPr lang="en-US" dirty="0"/>
              <a:t>Uh-oh is right!! </a:t>
            </a:r>
          </a:p>
          <a:p>
            <a:endParaRPr lang="en-US" dirty="0"/>
          </a:p>
          <a:p>
            <a:r>
              <a:rPr lang="en-US" dirty="0"/>
              <a:t>So tell me…says Trevor the Troll – What exactly will you be asking your customers…</a:t>
            </a:r>
          </a:p>
          <a:p>
            <a:endParaRPr lang="en-US" dirty="0"/>
          </a:p>
          <a:p>
            <a:r>
              <a:rPr lang="en-US" dirty="0"/>
              <a:t>Well Sophia and Dan were desperate not to start there journey over again. So this time…they paused. They stepped away…to not risk Trevor over there hearing the wrong thing…and they talked about it. </a:t>
            </a:r>
          </a:p>
          <a:p>
            <a:endParaRPr lang="en-US" dirty="0"/>
          </a:p>
          <a:p>
            <a:r>
              <a:rPr lang="en-US" dirty="0"/>
              <a:t>Think about how YOU would decide what to ask.</a:t>
            </a:r>
          </a:p>
        </p:txBody>
      </p:sp>
      <p:sp>
        <p:nvSpPr>
          <p:cNvPr id="4" name="Slide Number Placeholder 3"/>
          <p:cNvSpPr>
            <a:spLocks noGrp="1"/>
          </p:cNvSpPr>
          <p:nvPr>
            <p:ph type="sldNum" sz="quarter" idx="5"/>
          </p:nvPr>
        </p:nvSpPr>
        <p:spPr/>
        <p:txBody>
          <a:bodyPr/>
          <a:lstStyle/>
          <a:p>
            <a:fld id="{5D592D81-4100-4293-ACE9-4364BBF8324E}" type="slidenum">
              <a:rPr lang="en-US" smtClean="0"/>
              <a:t>49</a:t>
            </a:fld>
            <a:endParaRPr lang="en-US"/>
          </a:p>
        </p:txBody>
      </p:sp>
    </p:spTree>
    <p:extLst>
      <p:ext uri="{BB962C8B-B14F-4D97-AF65-F5344CB8AC3E}">
        <p14:creationId xmlns:p14="http://schemas.microsoft.com/office/powerpoint/2010/main" val="19223045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our 2 heroes pondered how to answer Trevor the Trolls question…Dan said…”You know…to get the best information, I really think we need to ask people if they are happy with the services they are SUPPOSED to be getting. </a:t>
            </a:r>
          </a:p>
          <a:p>
            <a:endParaRPr lang="en-US" dirty="0"/>
          </a:p>
          <a:p>
            <a:r>
              <a:rPr lang="en-US" dirty="0"/>
              <a:t>“Yes” agreed Sophia. That does feel like it’s more helpful than just asking if they are ok with what we give them. But what are they SUPPOSED to be getting from us. </a:t>
            </a:r>
          </a:p>
          <a:p>
            <a:endParaRPr lang="en-US" dirty="0"/>
          </a:p>
          <a:p>
            <a:r>
              <a:rPr lang="en-US" dirty="0"/>
              <a:t>Hmmm…says Dan. Let’s check the regs.</a:t>
            </a:r>
          </a:p>
        </p:txBody>
      </p:sp>
      <p:sp>
        <p:nvSpPr>
          <p:cNvPr id="4" name="Slide Number Placeholder 3"/>
          <p:cNvSpPr>
            <a:spLocks noGrp="1"/>
          </p:cNvSpPr>
          <p:nvPr>
            <p:ph type="sldNum" sz="quarter" idx="5"/>
          </p:nvPr>
        </p:nvSpPr>
        <p:spPr/>
        <p:txBody>
          <a:bodyPr/>
          <a:lstStyle/>
          <a:p>
            <a:fld id="{5D592D81-4100-4293-ACE9-4364BBF8324E}" type="slidenum">
              <a:rPr lang="en-US" smtClean="0"/>
              <a:t>50</a:t>
            </a:fld>
            <a:endParaRPr lang="en-US"/>
          </a:p>
        </p:txBody>
      </p:sp>
    </p:spTree>
    <p:extLst>
      <p:ext uri="{BB962C8B-B14F-4D97-AF65-F5344CB8AC3E}">
        <p14:creationId xmlns:p14="http://schemas.microsoft.com/office/powerpoint/2010/main" val="1520901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Justice Ginsberg goes on to say…</a:t>
            </a:r>
          </a:p>
        </p:txBody>
      </p:sp>
      <p:sp>
        <p:nvSpPr>
          <p:cNvPr id="4" name="Slide Number Placeholder 3"/>
          <p:cNvSpPr>
            <a:spLocks noGrp="1"/>
          </p:cNvSpPr>
          <p:nvPr>
            <p:ph type="sldNum" sz="quarter" idx="5"/>
          </p:nvPr>
        </p:nvSpPr>
        <p:spPr/>
        <p:txBody>
          <a:bodyPr/>
          <a:lstStyle/>
          <a:p>
            <a:fld id="{CDAB82B8-06CC-4FED-8439-37243E4AF144}" type="slidenum">
              <a:rPr lang="en-US" smtClean="0"/>
              <a:t>51</a:t>
            </a:fld>
            <a:endParaRPr lang="en-US"/>
          </a:p>
        </p:txBody>
      </p:sp>
    </p:spTree>
    <p:extLst>
      <p:ext uri="{BB962C8B-B14F-4D97-AF65-F5344CB8AC3E}">
        <p14:creationId xmlns:p14="http://schemas.microsoft.com/office/powerpoint/2010/main" val="880373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Dan and Sophia! Our heroes are free to progress down the path toward provider utopia having successfully side stepped a troll trap. </a:t>
            </a:r>
          </a:p>
        </p:txBody>
      </p:sp>
      <p:sp>
        <p:nvSpPr>
          <p:cNvPr id="4" name="Slide Number Placeholder 3"/>
          <p:cNvSpPr>
            <a:spLocks noGrp="1"/>
          </p:cNvSpPr>
          <p:nvPr>
            <p:ph type="sldNum" sz="quarter" idx="5"/>
          </p:nvPr>
        </p:nvSpPr>
        <p:spPr/>
        <p:txBody>
          <a:bodyPr/>
          <a:lstStyle/>
          <a:p>
            <a:fld id="{5D592D81-4100-4293-ACE9-4364BBF8324E}" type="slidenum">
              <a:rPr lang="en-US" smtClean="0"/>
              <a:t>53</a:t>
            </a:fld>
            <a:endParaRPr lang="en-US"/>
          </a:p>
        </p:txBody>
      </p:sp>
    </p:spTree>
    <p:extLst>
      <p:ext uri="{BB962C8B-B14F-4D97-AF65-F5344CB8AC3E}">
        <p14:creationId xmlns:p14="http://schemas.microsoft.com/office/powerpoint/2010/main" val="44771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Let’s check the progress our heroes are now making… </a:t>
            </a: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55</a:t>
            </a:fld>
            <a:endParaRPr lang="en-US"/>
          </a:p>
        </p:txBody>
      </p:sp>
    </p:spTree>
    <p:extLst>
      <p:ext uri="{BB962C8B-B14F-4D97-AF65-F5344CB8AC3E}">
        <p14:creationId xmlns:p14="http://schemas.microsoft.com/office/powerpoint/2010/main" val="207062415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Alright…Sophia agrees to tackle another topic</a:t>
            </a:r>
          </a:p>
          <a:p>
            <a:endParaRPr lang="en-US" dirty="0"/>
          </a:p>
          <a:p>
            <a:r>
              <a:rPr lang="en-US" dirty="0"/>
              <a:t>Ok…”Quality or Compliance?” says Dan. You know, says Dan…I am not so sure that compliance is all that important. I mean really…shouldn’t we be more concerned with quality? Don’t we want to make sure we are providing GOOD services. QUALITY services? </a:t>
            </a:r>
          </a:p>
          <a:p>
            <a:endParaRPr lang="en-US" dirty="0"/>
          </a:p>
          <a:p>
            <a:r>
              <a:rPr lang="en-US" dirty="0"/>
              <a:t>Break away… You know…I have to say that I often hear Dan’s logic. </a:t>
            </a:r>
          </a:p>
          <a:p>
            <a:endParaRPr lang="en-US" dirty="0"/>
          </a:p>
          <a:p>
            <a:r>
              <a:rPr lang="en-US" dirty="0"/>
              <a:t>Let’s look at the words, Dan. </a:t>
            </a:r>
          </a:p>
        </p:txBody>
      </p:sp>
      <p:sp>
        <p:nvSpPr>
          <p:cNvPr id="4" name="Slide Number Placeholder 3"/>
          <p:cNvSpPr>
            <a:spLocks noGrp="1"/>
          </p:cNvSpPr>
          <p:nvPr>
            <p:ph type="sldNum" sz="quarter" idx="5"/>
          </p:nvPr>
        </p:nvSpPr>
        <p:spPr/>
        <p:txBody>
          <a:bodyPr/>
          <a:lstStyle/>
          <a:p>
            <a:fld id="{5D592D81-4100-4293-ACE9-4364BBF8324E}" type="slidenum">
              <a:rPr lang="en-US" smtClean="0"/>
              <a:t>57</a:t>
            </a:fld>
            <a:endParaRPr lang="en-US"/>
          </a:p>
        </p:txBody>
      </p:sp>
    </p:spTree>
    <p:extLst>
      <p:ext uri="{BB962C8B-B14F-4D97-AF65-F5344CB8AC3E}">
        <p14:creationId xmlns:p14="http://schemas.microsoft.com/office/powerpoint/2010/main" val="9244953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34 years in the field I have heard the compliance/quality debate many different times. </a:t>
            </a:r>
          </a:p>
          <a:p>
            <a:r>
              <a:rPr lang="en-US" dirty="0"/>
              <a:t>Here’s how it goes…compliance is poor and states start to hammer down on the requirements…often considering or creating new requirements</a:t>
            </a:r>
          </a:p>
          <a:p>
            <a:r>
              <a:rPr lang="en-US" dirty="0"/>
              <a:t>Providers are unclear how to solve their compliance problems, but feel that they are providing “good services” </a:t>
            </a:r>
          </a:p>
          <a:p>
            <a:r>
              <a:rPr lang="en-US" dirty="0"/>
              <a:t>Further…they feel they aren’t getting credit for providing those good services because of the focus on “compliance” …or “box checking”</a:t>
            </a:r>
          </a:p>
          <a:p>
            <a:r>
              <a:rPr lang="en-US" dirty="0"/>
              <a:t>So…they begin to protest the idea of “compliance” and move to reframe the conversation around “Quality”. </a:t>
            </a:r>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58</a:t>
            </a:fld>
            <a:endParaRPr lang="en-US"/>
          </a:p>
        </p:txBody>
      </p:sp>
    </p:spTree>
    <p:extLst>
      <p:ext uri="{BB962C8B-B14F-4D97-AF65-F5344CB8AC3E}">
        <p14:creationId xmlns:p14="http://schemas.microsoft.com/office/powerpoint/2010/main" val="374808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of it like squeezing </a:t>
            </a:r>
            <a:r>
              <a:rPr lang="en-US" dirty="0" err="1"/>
              <a:t>jello</a:t>
            </a:r>
            <a:r>
              <a:rPr lang="en-US" dirty="0"/>
              <a:t>. The tighter we squeeze to try to suppress our issues…the more the issues leak out around our fingers…and worse yet, they make a bigger mess than we had before.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9</a:t>
            </a:fld>
            <a:endParaRPr lang="en-US"/>
          </a:p>
        </p:txBody>
      </p:sp>
    </p:spTree>
    <p:extLst>
      <p:ext uri="{BB962C8B-B14F-4D97-AF65-F5344CB8AC3E}">
        <p14:creationId xmlns:p14="http://schemas.microsoft.com/office/powerpoint/2010/main" val="186671379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Alright…Sophia agrees to tackle another topic</a:t>
            </a:r>
          </a:p>
          <a:p>
            <a:endParaRPr lang="en-US" dirty="0"/>
          </a:p>
          <a:p>
            <a:r>
              <a:rPr lang="en-US" dirty="0"/>
              <a:t>Ok…”Quality or Compliance?” says Dan. You know, says Dan…I am not so sure that compliance is all that important. I mean really…shouldn’t we be more concerned with quality? Don’t we want to make sure we are providing GOOD services. QUALITY services? </a:t>
            </a:r>
          </a:p>
          <a:p>
            <a:endParaRPr lang="en-US" dirty="0"/>
          </a:p>
          <a:p>
            <a:r>
              <a:rPr lang="en-US" dirty="0"/>
              <a:t>Break away… You know…I have to say that I often hear Dan’s logic. </a:t>
            </a:r>
          </a:p>
          <a:p>
            <a:endParaRPr lang="en-US" dirty="0"/>
          </a:p>
          <a:p>
            <a:r>
              <a:rPr lang="en-US" dirty="0"/>
              <a:t>Let’s look at the words, Dan. </a:t>
            </a:r>
          </a:p>
        </p:txBody>
      </p:sp>
      <p:sp>
        <p:nvSpPr>
          <p:cNvPr id="4" name="Slide Number Placeholder 3"/>
          <p:cNvSpPr>
            <a:spLocks noGrp="1"/>
          </p:cNvSpPr>
          <p:nvPr>
            <p:ph type="sldNum" sz="quarter" idx="5"/>
          </p:nvPr>
        </p:nvSpPr>
        <p:spPr/>
        <p:txBody>
          <a:bodyPr/>
          <a:lstStyle/>
          <a:p>
            <a:fld id="{5D592D81-4100-4293-ACE9-4364BBF8324E}" type="slidenum">
              <a:rPr lang="en-US" smtClean="0"/>
              <a:t>59</a:t>
            </a:fld>
            <a:endParaRPr lang="en-US"/>
          </a:p>
        </p:txBody>
      </p:sp>
    </p:spTree>
    <p:extLst>
      <p:ext uri="{BB962C8B-B14F-4D97-AF65-F5344CB8AC3E}">
        <p14:creationId xmlns:p14="http://schemas.microsoft.com/office/powerpoint/2010/main" val="32078639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60</a:t>
            </a:fld>
            <a:endParaRPr lang="en-US"/>
          </a:p>
        </p:txBody>
      </p:sp>
    </p:spTree>
    <p:extLst>
      <p:ext uri="{BB962C8B-B14F-4D97-AF65-F5344CB8AC3E}">
        <p14:creationId xmlns:p14="http://schemas.microsoft.com/office/powerpoint/2010/main" val="1951649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That’s a hefty list, says Sophia. And it’s just a very high level list.</a:t>
            </a:r>
          </a:p>
          <a:p>
            <a:r>
              <a:rPr lang="en-US" dirty="0"/>
              <a:t>In fact….I can’t think of anything that I would consider quality, that isn’t actually required. In fact…I it looks to me like, with compliance, there is no quality. </a:t>
            </a:r>
          </a:p>
          <a:p>
            <a:endParaRPr lang="en-US" dirty="0"/>
          </a:p>
          <a:p>
            <a:r>
              <a:rPr lang="en-US" dirty="0"/>
              <a:t>Gosh, Sophia…says Dan. I actually think you are right! That’s kind of wild to think about it this way. OK…let’s give the troll a try. </a:t>
            </a:r>
          </a:p>
        </p:txBody>
      </p:sp>
      <p:sp>
        <p:nvSpPr>
          <p:cNvPr id="4" name="Slide Number Placeholder 3"/>
          <p:cNvSpPr>
            <a:spLocks noGrp="1"/>
          </p:cNvSpPr>
          <p:nvPr>
            <p:ph type="sldNum" sz="quarter" idx="5"/>
          </p:nvPr>
        </p:nvSpPr>
        <p:spPr/>
        <p:txBody>
          <a:bodyPr/>
          <a:lstStyle/>
          <a:p>
            <a:fld id="{5D592D81-4100-4293-ACE9-4364BBF8324E}" type="slidenum">
              <a:rPr lang="en-US" smtClean="0"/>
              <a:t>62</a:t>
            </a:fld>
            <a:endParaRPr lang="en-US"/>
          </a:p>
        </p:txBody>
      </p:sp>
    </p:spTree>
    <p:extLst>
      <p:ext uri="{BB962C8B-B14F-4D97-AF65-F5344CB8AC3E}">
        <p14:creationId xmlns:p14="http://schemas.microsoft.com/office/powerpoint/2010/main" val="30414603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 done Dan and Sophia! Our heroes are free to progress down the path toward provider utopia having successfully side stepped a troll trap. </a:t>
            </a:r>
          </a:p>
        </p:txBody>
      </p:sp>
      <p:sp>
        <p:nvSpPr>
          <p:cNvPr id="4" name="Slide Number Placeholder 3"/>
          <p:cNvSpPr>
            <a:spLocks noGrp="1"/>
          </p:cNvSpPr>
          <p:nvPr>
            <p:ph type="sldNum" sz="quarter" idx="5"/>
          </p:nvPr>
        </p:nvSpPr>
        <p:spPr/>
        <p:txBody>
          <a:bodyPr/>
          <a:lstStyle/>
          <a:p>
            <a:fld id="{5D592D81-4100-4293-ACE9-4364BBF8324E}" type="slidenum">
              <a:rPr lang="en-US" smtClean="0"/>
              <a:t>64</a:t>
            </a:fld>
            <a:endParaRPr lang="en-US"/>
          </a:p>
        </p:txBody>
      </p:sp>
    </p:spTree>
    <p:extLst>
      <p:ext uri="{BB962C8B-B14F-4D97-AF65-F5344CB8AC3E}">
        <p14:creationId xmlns:p14="http://schemas.microsoft.com/office/powerpoint/2010/main" val="8854663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Let’s check the progress our heroes are now making… </a:t>
            </a: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66</a:t>
            </a:fld>
            <a:endParaRPr lang="en-US"/>
          </a:p>
        </p:txBody>
      </p:sp>
    </p:spTree>
    <p:extLst>
      <p:ext uri="{BB962C8B-B14F-4D97-AF65-F5344CB8AC3E}">
        <p14:creationId xmlns:p14="http://schemas.microsoft.com/office/powerpoint/2010/main" val="31963860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our heroes are off again…on their journey---</a:t>
            </a:r>
          </a:p>
          <a:p>
            <a:r>
              <a:rPr lang="en-US" dirty="0"/>
              <a:t>And of course…they encounter what…another troll with another challenge to present </a:t>
            </a:r>
          </a:p>
        </p:txBody>
      </p:sp>
      <p:sp>
        <p:nvSpPr>
          <p:cNvPr id="4" name="Slide Number Placeholder 3"/>
          <p:cNvSpPr>
            <a:spLocks noGrp="1"/>
          </p:cNvSpPr>
          <p:nvPr>
            <p:ph type="sldNum" sz="quarter" idx="5"/>
          </p:nvPr>
        </p:nvSpPr>
        <p:spPr/>
        <p:txBody>
          <a:bodyPr/>
          <a:lstStyle/>
          <a:p>
            <a:fld id="{5D592D81-4100-4293-ACE9-4364BBF8324E}" type="slidenum">
              <a:rPr lang="en-US" smtClean="0"/>
              <a:t>67</a:t>
            </a:fld>
            <a:endParaRPr lang="en-US"/>
          </a:p>
        </p:txBody>
      </p:sp>
    </p:spTree>
    <p:extLst>
      <p:ext uri="{BB962C8B-B14F-4D97-AF65-F5344CB8AC3E}">
        <p14:creationId xmlns:p14="http://schemas.microsoft.com/office/powerpoint/2010/main" val="30539387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Ivan! Says Dan! We didn’t fully answer…!</a:t>
            </a:r>
          </a:p>
          <a:p>
            <a:endParaRPr lang="en-US" dirty="0"/>
          </a:p>
          <a:p>
            <a:r>
              <a:rPr lang="en-US" dirty="0"/>
              <a:t>Ivan pauses and thinks…ok…I guess you didn’t. He rolls his eyes. But one more slip up like that and it’s back to the beginning for you! </a:t>
            </a:r>
          </a:p>
          <a:p>
            <a:endParaRPr lang="en-US" dirty="0"/>
          </a:p>
          <a:p>
            <a:r>
              <a:rPr lang="en-US" dirty="0"/>
              <a:t>So our two heroes stepped away from the trail and out of ear shot of the troll so they could talk through the question. </a:t>
            </a:r>
          </a:p>
          <a:p>
            <a:endParaRPr lang="en-US" dirty="0"/>
          </a:p>
          <a:p>
            <a:r>
              <a:rPr lang="en-US" dirty="0"/>
              <a:t>Both Sophia and Dan knew that DSPs were incredibly important. DSP actually deliver the service. They ARE the professionals who empower individuals each day. This makes them most important…right? Dan asked Sophia. But Sophia had another thought. Who makes sure that the DSPs have everything they need…knowledge, feedback, answers, resources, back-up, to do their work? Supervisors! Could the answer be effective and knowledgeable supervisors?? They weren’t sure…because the popular answer is DSP… </a:t>
            </a:r>
          </a:p>
          <a:p>
            <a:r>
              <a:rPr lang="en-US" dirty="0"/>
              <a:t>Well…Supervisors make sure DSPs have everything they need…and we know around 50% of DSPs who quit their jobs report that it is because of their supervisor…deep breath…so let’s give it a try. </a:t>
            </a:r>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68</a:t>
            </a:fld>
            <a:endParaRPr lang="en-US"/>
          </a:p>
        </p:txBody>
      </p:sp>
    </p:spTree>
    <p:extLst>
      <p:ext uri="{BB962C8B-B14F-4D97-AF65-F5344CB8AC3E}">
        <p14:creationId xmlns:p14="http://schemas.microsoft.com/office/powerpoint/2010/main" val="298412056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success…be sure to invest in and support your supervisors</a:t>
            </a:r>
          </a:p>
        </p:txBody>
      </p:sp>
      <p:sp>
        <p:nvSpPr>
          <p:cNvPr id="4" name="Slide Number Placeholder 3"/>
          <p:cNvSpPr>
            <a:spLocks noGrp="1"/>
          </p:cNvSpPr>
          <p:nvPr>
            <p:ph type="sldNum" sz="quarter" idx="5"/>
          </p:nvPr>
        </p:nvSpPr>
        <p:spPr/>
        <p:txBody>
          <a:bodyPr/>
          <a:lstStyle/>
          <a:p>
            <a:fld id="{5D592D81-4100-4293-ACE9-4364BBF8324E}" type="slidenum">
              <a:rPr lang="en-US" smtClean="0"/>
              <a:t>70</a:t>
            </a:fld>
            <a:endParaRPr lang="en-US"/>
          </a:p>
        </p:txBody>
      </p:sp>
    </p:spTree>
    <p:extLst>
      <p:ext uri="{BB962C8B-B14F-4D97-AF65-F5344CB8AC3E}">
        <p14:creationId xmlns:p14="http://schemas.microsoft.com/office/powerpoint/2010/main" val="9550366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71</a:t>
            </a:fld>
            <a:endParaRPr lang="en-US"/>
          </a:p>
        </p:txBody>
      </p:sp>
    </p:spTree>
    <p:extLst>
      <p:ext uri="{BB962C8B-B14F-4D97-AF65-F5344CB8AC3E}">
        <p14:creationId xmlns:p14="http://schemas.microsoft.com/office/powerpoint/2010/main" val="1806780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question is…are your values aligned with these ideas and </a:t>
            </a:r>
            <a:r>
              <a:rPr lang="en-US" dirty="0" err="1"/>
              <a:t>and</a:t>
            </a:r>
            <a:r>
              <a:rPr lang="en-US" dirty="0"/>
              <a:t> requirements</a:t>
            </a:r>
          </a:p>
        </p:txBody>
      </p:sp>
      <p:sp>
        <p:nvSpPr>
          <p:cNvPr id="4" name="Slide Number Placeholder 3"/>
          <p:cNvSpPr>
            <a:spLocks noGrp="1"/>
          </p:cNvSpPr>
          <p:nvPr>
            <p:ph type="sldNum" sz="quarter" idx="5"/>
          </p:nvPr>
        </p:nvSpPr>
        <p:spPr/>
        <p:txBody>
          <a:bodyPr/>
          <a:lstStyle/>
          <a:p>
            <a:fld id="{5D592D81-4100-4293-ACE9-4364BBF8324E}" type="slidenum">
              <a:rPr lang="en-US" smtClean="0"/>
              <a:t>72</a:t>
            </a:fld>
            <a:endParaRPr lang="en-US"/>
          </a:p>
        </p:txBody>
      </p:sp>
    </p:spTree>
    <p:extLst>
      <p:ext uri="{BB962C8B-B14F-4D97-AF65-F5344CB8AC3E}">
        <p14:creationId xmlns:p14="http://schemas.microsoft.com/office/powerpoint/2010/main" val="3049391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get smart…or wise…about what is in our heads and how we are blocking our own success. The biggest way…is mindset.</a:t>
            </a:r>
          </a:p>
        </p:txBody>
      </p:sp>
      <p:sp>
        <p:nvSpPr>
          <p:cNvPr id="4" name="Slide Number Placeholder 3"/>
          <p:cNvSpPr>
            <a:spLocks noGrp="1"/>
          </p:cNvSpPr>
          <p:nvPr>
            <p:ph type="sldNum" sz="quarter" idx="5"/>
          </p:nvPr>
        </p:nvSpPr>
        <p:spPr/>
        <p:txBody>
          <a:bodyPr/>
          <a:lstStyle/>
          <a:p>
            <a:fld id="{5D592D81-4100-4293-ACE9-4364BBF8324E}" type="slidenum">
              <a:rPr lang="en-US" smtClean="0"/>
              <a:t>12</a:t>
            </a:fld>
            <a:endParaRPr lang="en-US"/>
          </a:p>
        </p:txBody>
      </p:sp>
    </p:spTree>
    <p:extLst>
      <p:ext uri="{BB962C8B-B14F-4D97-AF65-F5344CB8AC3E}">
        <p14:creationId xmlns:p14="http://schemas.microsoft.com/office/powerpoint/2010/main" val="403552168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Lot of problems…feels like a mountain of issues </a:t>
            </a:r>
          </a:p>
          <a:p>
            <a:r>
              <a:rPr lang="en-US" dirty="0"/>
              <a:t>All providers face these issues…and most of these challenges have been around for 10…20…30 years – Can we even move forward and completely resolve our issues? It seems that doing so would automatically land us in Provider Utopia. </a:t>
            </a:r>
          </a:p>
          <a:p>
            <a:endParaRPr lang="en-US" dirty="0"/>
          </a:p>
          <a:p>
            <a:r>
              <a:rPr lang="en-US" dirty="0"/>
              <a:t>Sophia - Oh gosh….we are almost there and I do not want to make a mistake! This is so stressful! Ok. If we say “No”…our problems aren’t solvable…then I guess we are going back to the start anyway. </a:t>
            </a:r>
          </a:p>
          <a:p>
            <a:endParaRPr lang="en-US" dirty="0"/>
          </a:p>
          <a:p>
            <a:r>
              <a:rPr lang="en-US" dirty="0"/>
              <a:t>Dan – Gosh…well I guess that’s true! Lol! Alright then…let’s go for it! </a:t>
            </a:r>
          </a:p>
          <a:p>
            <a:endParaRPr lang="en-US" dirty="0"/>
          </a:p>
          <a:p>
            <a:r>
              <a:rPr lang="en-US" dirty="0"/>
              <a:t>They hold hands, take a deep breath and say…</a:t>
            </a:r>
          </a:p>
        </p:txBody>
      </p:sp>
      <p:sp>
        <p:nvSpPr>
          <p:cNvPr id="4" name="Slide Number Placeholder 3"/>
          <p:cNvSpPr>
            <a:spLocks noGrp="1"/>
          </p:cNvSpPr>
          <p:nvPr>
            <p:ph type="sldNum" sz="quarter" idx="5"/>
          </p:nvPr>
        </p:nvSpPr>
        <p:spPr/>
        <p:txBody>
          <a:bodyPr/>
          <a:lstStyle/>
          <a:p>
            <a:fld id="{5D592D81-4100-4293-ACE9-4364BBF8324E}" type="slidenum">
              <a:rPr lang="en-US" smtClean="0"/>
              <a:t>73</a:t>
            </a:fld>
            <a:endParaRPr lang="en-US"/>
          </a:p>
        </p:txBody>
      </p:sp>
    </p:spTree>
    <p:extLst>
      <p:ext uri="{BB962C8B-B14F-4D97-AF65-F5344CB8AC3E}">
        <p14:creationId xmlns:p14="http://schemas.microsoft.com/office/powerpoint/2010/main" val="42330110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Let’s check the progress our heroes are now making… </a:t>
            </a: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75</a:t>
            </a:fld>
            <a:endParaRPr lang="en-US"/>
          </a:p>
        </p:txBody>
      </p:sp>
    </p:spTree>
    <p:extLst>
      <p:ext uri="{BB962C8B-B14F-4D97-AF65-F5344CB8AC3E}">
        <p14:creationId xmlns:p14="http://schemas.microsoft.com/office/powerpoint/2010/main" val="14787986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Hooray!!</a:t>
            </a:r>
          </a:p>
          <a:p>
            <a:r>
              <a:rPr lang="en-US" dirty="0"/>
              <a:t>Our heroes </a:t>
            </a:r>
          </a:p>
        </p:txBody>
      </p:sp>
      <p:sp>
        <p:nvSpPr>
          <p:cNvPr id="4" name="Slide Number Placeholder 3"/>
          <p:cNvSpPr>
            <a:spLocks noGrp="1"/>
          </p:cNvSpPr>
          <p:nvPr>
            <p:ph type="sldNum" sz="quarter" idx="5"/>
          </p:nvPr>
        </p:nvSpPr>
        <p:spPr/>
        <p:txBody>
          <a:bodyPr/>
          <a:lstStyle/>
          <a:p>
            <a:fld id="{5D592D81-4100-4293-ACE9-4364BBF8324E}" type="slidenum">
              <a:rPr lang="en-US" smtClean="0"/>
              <a:t>77</a:t>
            </a:fld>
            <a:endParaRPr lang="en-US"/>
          </a:p>
        </p:txBody>
      </p:sp>
    </p:spTree>
    <p:extLst>
      <p:ext uri="{BB962C8B-B14F-4D97-AF65-F5344CB8AC3E}">
        <p14:creationId xmlns:p14="http://schemas.microsoft.com/office/powerpoint/2010/main" val="34894021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tells us we have to…</a:t>
            </a:r>
          </a:p>
        </p:txBody>
      </p:sp>
      <p:sp>
        <p:nvSpPr>
          <p:cNvPr id="4" name="Slide Number Placeholder 3"/>
          <p:cNvSpPr>
            <a:spLocks noGrp="1"/>
          </p:cNvSpPr>
          <p:nvPr>
            <p:ph type="sldNum" sz="quarter" idx="5"/>
          </p:nvPr>
        </p:nvSpPr>
        <p:spPr/>
        <p:txBody>
          <a:bodyPr/>
          <a:lstStyle/>
          <a:p>
            <a:fld id="{5D592D81-4100-4293-ACE9-4364BBF8324E}" type="slidenum">
              <a:rPr lang="en-US" smtClean="0"/>
              <a:t>78</a:t>
            </a:fld>
            <a:endParaRPr lang="en-US"/>
          </a:p>
        </p:txBody>
      </p:sp>
    </p:spTree>
    <p:extLst>
      <p:ext uri="{BB962C8B-B14F-4D97-AF65-F5344CB8AC3E}">
        <p14:creationId xmlns:p14="http://schemas.microsoft.com/office/powerpoint/2010/main" val="38145319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Hooray!!</a:t>
            </a:r>
          </a:p>
        </p:txBody>
      </p:sp>
      <p:sp>
        <p:nvSpPr>
          <p:cNvPr id="4" name="Slide Number Placeholder 3"/>
          <p:cNvSpPr>
            <a:spLocks noGrp="1"/>
          </p:cNvSpPr>
          <p:nvPr>
            <p:ph type="sldNum" sz="quarter" idx="5"/>
          </p:nvPr>
        </p:nvSpPr>
        <p:spPr/>
        <p:txBody>
          <a:bodyPr/>
          <a:lstStyle/>
          <a:p>
            <a:fld id="{5D592D81-4100-4293-ACE9-4364BBF8324E}" type="slidenum">
              <a:rPr lang="en-US" smtClean="0"/>
              <a:t>79</a:t>
            </a:fld>
            <a:endParaRPr lang="en-US"/>
          </a:p>
        </p:txBody>
      </p:sp>
    </p:spTree>
    <p:extLst>
      <p:ext uri="{BB962C8B-B14F-4D97-AF65-F5344CB8AC3E}">
        <p14:creationId xmlns:p14="http://schemas.microsoft.com/office/powerpoint/2010/main" val="380058797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change once you understand that you need to change…you are making an ‘on purpose’ decision to stay put. </a:t>
            </a:r>
          </a:p>
        </p:txBody>
      </p:sp>
      <p:sp>
        <p:nvSpPr>
          <p:cNvPr id="4" name="Slide Number Placeholder 3"/>
          <p:cNvSpPr>
            <a:spLocks noGrp="1"/>
          </p:cNvSpPr>
          <p:nvPr>
            <p:ph type="sldNum" sz="quarter" idx="5"/>
          </p:nvPr>
        </p:nvSpPr>
        <p:spPr/>
        <p:txBody>
          <a:bodyPr/>
          <a:lstStyle/>
          <a:p>
            <a:fld id="{5D592D81-4100-4293-ACE9-4364BBF8324E}" type="slidenum">
              <a:rPr lang="en-US" smtClean="0"/>
              <a:t>81</a:t>
            </a:fld>
            <a:endParaRPr lang="en-US"/>
          </a:p>
        </p:txBody>
      </p:sp>
    </p:spTree>
    <p:extLst>
      <p:ext uri="{BB962C8B-B14F-4D97-AF65-F5344CB8AC3E}">
        <p14:creationId xmlns:p14="http://schemas.microsoft.com/office/powerpoint/2010/main" val="26645991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what we focus on</a:t>
            </a:r>
          </a:p>
          <a:p>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82</a:t>
            </a:fld>
            <a:endParaRPr lang="en-US"/>
          </a:p>
        </p:txBody>
      </p:sp>
    </p:spTree>
    <p:extLst>
      <p:ext uri="{BB962C8B-B14F-4D97-AF65-F5344CB8AC3E}">
        <p14:creationId xmlns:p14="http://schemas.microsoft.com/office/powerpoint/2010/main" val="29870123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a:t>
            </a:r>
          </a:p>
        </p:txBody>
      </p:sp>
      <p:sp>
        <p:nvSpPr>
          <p:cNvPr id="4" name="Slide Number Placeholder 3"/>
          <p:cNvSpPr>
            <a:spLocks noGrp="1"/>
          </p:cNvSpPr>
          <p:nvPr>
            <p:ph type="sldNum" sz="quarter" idx="5"/>
          </p:nvPr>
        </p:nvSpPr>
        <p:spPr/>
        <p:txBody>
          <a:bodyPr/>
          <a:lstStyle/>
          <a:p>
            <a:fld id="{5D592D81-4100-4293-ACE9-4364BBF8324E}" type="slidenum">
              <a:rPr lang="en-US" smtClean="0"/>
              <a:t>84</a:t>
            </a:fld>
            <a:endParaRPr lang="en-US"/>
          </a:p>
        </p:txBody>
      </p:sp>
    </p:spTree>
    <p:extLst>
      <p:ext uri="{BB962C8B-B14F-4D97-AF65-F5344CB8AC3E}">
        <p14:creationId xmlns:p14="http://schemas.microsoft.com/office/powerpoint/2010/main" val="29296473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look at things differently. Let’s explore 9 more beliefs in our system that perhaps are actually myths. And not just benign myths, but myths that are overtly blocking our systemic success. Now I could stand up here and say “Myth #2…blah, blah… Myth #3…blah…blah… But how boring would that be?  No…we can’t kick off this wonderful conference with boring.  Instead… I want to take you on a journey. A quest if you will.  Where will we go. Ah Grasshopper…</a:t>
            </a:r>
          </a:p>
        </p:txBody>
      </p:sp>
      <p:sp>
        <p:nvSpPr>
          <p:cNvPr id="4" name="Slide Number Placeholder 3"/>
          <p:cNvSpPr>
            <a:spLocks noGrp="1"/>
          </p:cNvSpPr>
          <p:nvPr>
            <p:ph type="sldNum" sz="quarter" idx="5"/>
          </p:nvPr>
        </p:nvSpPr>
        <p:spPr/>
        <p:txBody>
          <a:bodyPr/>
          <a:lstStyle/>
          <a:p>
            <a:fld id="{5D592D81-4100-4293-ACE9-4364BBF8324E}" type="slidenum">
              <a:rPr lang="en-US" smtClean="0"/>
              <a:t>13</a:t>
            </a:fld>
            <a:endParaRPr lang="en-US"/>
          </a:p>
        </p:txBody>
      </p:sp>
    </p:spTree>
    <p:extLst>
      <p:ext uri="{BB962C8B-B14F-4D97-AF65-F5344CB8AC3E}">
        <p14:creationId xmlns:p14="http://schemas.microsoft.com/office/powerpoint/2010/main" val="762718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Dan and Sophia feel as though they are spinning their wheels. They have noticed that while they move their provider-life challenges around, sometimes solving problems here and there only to have them crop back up again later, they don’t seem to get much traction. Once in awhile they can think of some new way to help an individual that they serve, but they struggle to generalize that innovation to more individuals consistently over time. </a:t>
            </a:r>
            <a:endParaRPr lang="en-US" b="0" dirty="0">
              <a:effectLst/>
            </a:endParaRPr>
          </a:p>
          <a:p>
            <a:pPr rtl="0">
              <a:spcBef>
                <a:spcPts val="0"/>
              </a:spcBef>
              <a:spcAft>
                <a:spcPts val="800"/>
              </a:spcAft>
            </a:pPr>
            <a:r>
              <a:rPr lang="en-US" sz="1800" b="0" i="0" u="none" strike="noStrike" dirty="0">
                <a:solidFill>
                  <a:srgbClr val="000000"/>
                </a:solidFill>
                <a:effectLst/>
                <a:latin typeface="Calibri" panose="020F0502020204030204" pitchFamily="34" charset="0"/>
              </a:rPr>
              <a:t>Instead of finding new ways to do the same old things, Ann and Diego are wondering if they should be doing something different altogether. </a:t>
            </a:r>
            <a:endParaRPr lang="en-US" b="0" dirty="0">
              <a:effectLst/>
            </a:endParaRPr>
          </a:p>
          <a:p>
            <a:pPr rtl="0">
              <a:spcBef>
                <a:spcPts val="0"/>
              </a:spcBef>
              <a:spcAft>
                <a:spcPts val="800"/>
              </a:spcAft>
            </a:pPr>
            <a:endParaRPr lang="en-US" sz="1800" b="0" i="0" u="none" strike="noStrike" dirty="0">
              <a:solidFill>
                <a:srgbClr val="000000"/>
              </a:solidFill>
              <a:effectLst/>
              <a:latin typeface="Calibri" panose="020F0502020204030204" pitchFamily="34" charset="0"/>
            </a:endParaRPr>
          </a:p>
          <a:p>
            <a:pPr rtl="0">
              <a:spcBef>
                <a:spcPts val="0"/>
              </a:spcBef>
              <a:spcAft>
                <a:spcPts val="800"/>
              </a:spcAft>
            </a:pPr>
            <a:r>
              <a:rPr lang="en-US" sz="1800" b="0" i="0" u="none" strike="noStrike" dirty="0">
                <a:solidFill>
                  <a:srgbClr val="000000"/>
                </a:solidFill>
                <a:effectLst/>
                <a:latin typeface="Calibri" panose="020F0502020204030204" pitchFamily="34" charset="0"/>
              </a:rPr>
              <a:t>But what? </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5D592D81-4100-4293-ACE9-4364BBF8324E}" type="slidenum">
              <a:rPr lang="en-US" smtClean="0"/>
              <a:t>14</a:t>
            </a:fld>
            <a:endParaRPr lang="en-US"/>
          </a:p>
        </p:txBody>
      </p:sp>
    </p:spTree>
    <p:extLst>
      <p:ext uri="{BB962C8B-B14F-4D97-AF65-F5344CB8AC3E}">
        <p14:creationId xmlns:p14="http://schemas.microsoft.com/office/powerpoint/2010/main" val="955516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800"/>
              </a:spcAft>
            </a:pPr>
            <a:r>
              <a:rPr lang="en-US" sz="1800" b="0" i="0" u="none" strike="noStrike" dirty="0">
                <a:solidFill>
                  <a:srgbClr val="000000"/>
                </a:solidFill>
                <a:effectLst/>
                <a:latin typeface="Calibri" panose="020F0502020204030204" pitchFamily="34" charset="0"/>
              </a:rPr>
              <a:t>As our brave heroes set out on their journey into the unknown, they recognized they were leaving a great deal behind. They knew from watching Harry Potter, Marvel Movies, and Kung Fu Panda that their journey would change them. But they didn’t yet know how. Just like their movie heroes they were afraid. The path was unknown. They would make mistakes, face challenges, experience frustrations…but if they were diligent, they felt that they could live a happier work life, and fulfill their promise to the individuals they serve of self-directed Utopia.</a:t>
            </a:r>
            <a:endParaRPr lang="en-US" b="0" dirty="0">
              <a:effectLst/>
            </a:endParaRPr>
          </a:p>
          <a:p>
            <a:br>
              <a:rPr lang="en-US" dirty="0"/>
            </a:br>
            <a:endParaRPr lang="en-US" b="1" dirty="0"/>
          </a:p>
        </p:txBody>
      </p:sp>
      <p:sp>
        <p:nvSpPr>
          <p:cNvPr id="4" name="Slide Number Placeholder 3"/>
          <p:cNvSpPr>
            <a:spLocks noGrp="1"/>
          </p:cNvSpPr>
          <p:nvPr>
            <p:ph type="sldNum" sz="quarter" idx="5"/>
          </p:nvPr>
        </p:nvSpPr>
        <p:spPr/>
        <p:txBody>
          <a:bodyPr/>
          <a:lstStyle/>
          <a:p>
            <a:fld id="{5D592D81-4100-4293-ACE9-4364BBF8324E}" type="slidenum">
              <a:rPr lang="en-US" smtClean="0"/>
              <a:t>15</a:t>
            </a:fld>
            <a:endParaRPr lang="en-US"/>
          </a:p>
        </p:txBody>
      </p:sp>
    </p:spTree>
    <p:extLst>
      <p:ext uri="{BB962C8B-B14F-4D97-AF65-F5344CB8AC3E}">
        <p14:creationId xmlns:p14="http://schemas.microsoft.com/office/powerpoint/2010/main" val="36707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my story telling research I learned that trolls in stories often represent challenges and tests. Trolls are disruptors. And that is the purpose they will serve in our story today. </a:t>
            </a:r>
          </a:p>
          <a:p>
            <a:endParaRPr lang="en-US" dirty="0"/>
          </a:p>
          <a:p>
            <a:r>
              <a:rPr lang="en-US" dirty="0"/>
              <a:t>To reach provider </a:t>
            </a:r>
            <a:r>
              <a:rPr lang="en-US" dirty="0" err="1"/>
              <a:t>Uptopia</a:t>
            </a:r>
            <a:r>
              <a:rPr lang="en-US" dirty="0"/>
              <a:t> we have disrupt our current thought patterns and that can feel challenging…or perhaps “ugly”. We may want to run from these new ideas because they initially feel hard to pass by. But it is only by passing these barriers that make us afraid that we 1. realize it wasn’t really that hard to get by these creatures who often seem to be bigger and more ominous than they really are, and 2…we feel really good when we get to the other side of these guys and move closer to what we really want. </a:t>
            </a:r>
          </a:p>
          <a:p>
            <a:r>
              <a:rPr lang="en-US" dirty="0"/>
              <a:t>What is that…work that is far easier to complete, so much less frustrating, AND frees us to do those things that we most want to do…help those we serve to live the best, most robust life they can get their hands on.</a:t>
            </a:r>
          </a:p>
        </p:txBody>
      </p:sp>
      <p:sp>
        <p:nvSpPr>
          <p:cNvPr id="4" name="Slide Number Placeholder 3"/>
          <p:cNvSpPr>
            <a:spLocks noGrp="1"/>
          </p:cNvSpPr>
          <p:nvPr>
            <p:ph type="sldNum" sz="quarter" idx="5"/>
          </p:nvPr>
        </p:nvSpPr>
        <p:spPr/>
        <p:txBody>
          <a:bodyPr/>
          <a:lstStyle/>
          <a:p>
            <a:fld id="{5D592D81-4100-4293-ACE9-4364BBF8324E}" type="slidenum">
              <a:rPr lang="en-US" smtClean="0"/>
              <a:t>17</a:t>
            </a:fld>
            <a:endParaRPr lang="en-US"/>
          </a:p>
        </p:txBody>
      </p:sp>
    </p:spTree>
    <p:extLst>
      <p:ext uri="{BB962C8B-B14F-4D97-AF65-F5344CB8AC3E}">
        <p14:creationId xmlns:p14="http://schemas.microsoft.com/office/powerpoint/2010/main" val="2179377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DCFEC512-0575-4640-A91B-BC77A1EF2A4C}" type="datetimeFigureOut">
              <a:rPr lang="en-US" smtClean="0"/>
              <a:t>4/15/2024</a:t>
            </a:fld>
            <a:endParaRPr lang="en-US"/>
          </a:p>
        </p:txBody>
      </p:sp>
      <p:sp>
        <p:nvSpPr>
          <p:cNvPr id="5" name="Footer Placeholder 4"/>
          <p:cNvSpPr>
            <a:spLocks noGrp="1"/>
          </p:cNvSpPr>
          <p:nvPr>
            <p:ph type="ftr" sz="quarter" idx="11"/>
          </p:nvPr>
        </p:nvSpPr>
        <p:spPr>
          <a:xfrm>
            <a:off x="1371600" y="4323845"/>
            <a:ext cx="6400800" cy="365125"/>
          </a:xfrm>
        </p:spPr>
        <p:txBody>
          <a:bodyPr/>
          <a:lstStyle/>
          <a:p>
            <a:endParaRPr lang="en-US"/>
          </a:p>
        </p:txBody>
      </p:sp>
      <p:sp>
        <p:nvSpPr>
          <p:cNvPr id="6" name="Slide Number Placeholder 5"/>
          <p:cNvSpPr>
            <a:spLocks noGrp="1"/>
          </p:cNvSpPr>
          <p:nvPr>
            <p:ph type="sldNum" sz="quarter" idx="12"/>
          </p:nvPr>
        </p:nvSpPr>
        <p:spPr>
          <a:xfrm>
            <a:off x="8077200" y="1430866"/>
            <a:ext cx="2743200" cy="365125"/>
          </a:xfrm>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422568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FEC512-0575-4640-A91B-BC77A1EF2A4C}"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2781975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CFEC512-0575-4640-A91B-BC77A1EF2A4C}" type="datetimeFigureOut">
              <a:rPr lang="en-US" smtClean="0"/>
              <a:t>4/15/2024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27423903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DCFEC512-0575-4640-A91B-BC77A1EF2A4C}" type="datetimeFigureOut">
              <a:rPr lang="en-US" smtClean="0"/>
              <a:t>4/15/2024</a:t>
            </a:fld>
            <a:endParaRPr lang="en-US"/>
          </a:p>
        </p:txBody>
      </p:sp>
      <p:sp>
        <p:nvSpPr>
          <p:cNvPr id="6" name="Footer Placeholder 5"/>
          <p:cNvSpPr>
            <a:spLocks noGrp="1"/>
          </p:cNvSpPr>
          <p:nvPr>
            <p:ph type="ftr" sz="quarter" idx="11"/>
          </p:nvPr>
        </p:nvSpPr>
        <p:spPr>
          <a:xfrm>
            <a:off x="685800" y="379941"/>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EBED3755-5AB7-4C5A-9660-4373DC52B860}" type="slidenum">
              <a:rPr lang="en-US" smtClean="0"/>
              <a:t>‹#›</a:t>
            </a:fld>
            <a:endParaRPr lang="en-US"/>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2122719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DCFEC512-0575-4640-A91B-BC77A1EF2A4C}" type="datetimeFigureOut">
              <a:rPr lang="en-US" smtClean="0"/>
              <a:t>4/15/2024</a:t>
            </a:fld>
            <a:endParaRPr lang="en-US"/>
          </a:p>
        </p:txBody>
      </p:sp>
      <p:sp>
        <p:nvSpPr>
          <p:cNvPr id="6" name="Footer Placeholder 5"/>
          <p:cNvSpPr>
            <a:spLocks noGrp="1"/>
          </p:cNvSpPr>
          <p:nvPr>
            <p:ph type="ftr" sz="quarter" idx="11"/>
          </p:nvPr>
        </p:nvSpPr>
        <p:spPr>
          <a:xfrm>
            <a:off x="685800" y="378883"/>
            <a:ext cx="6991492" cy="365125"/>
          </a:xfrm>
        </p:spPr>
        <p:txBody>
          <a:bodyPr/>
          <a:lstStyle/>
          <a:p>
            <a:endParaRPr lang="en-US"/>
          </a:p>
        </p:txBody>
      </p:sp>
      <p:sp>
        <p:nvSpPr>
          <p:cNvPr id="7" name="Slide Number Placeholder 6"/>
          <p:cNvSpPr>
            <a:spLocks noGrp="1"/>
          </p:cNvSpPr>
          <p:nvPr>
            <p:ph type="sldNum" sz="quarter" idx="12"/>
          </p:nvPr>
        </p:nvSpPr>
        <p:spPr>
          <a:xfrm>
            <a:off x="10862452" y="381000"/>
            <a:ext cx="643748" cy="365125"/>
          </a:xfrm>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13110427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FEC512-0575-4640-A91B-BC77A1EF2A4C}"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35168671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CFEC512-0575-4640-A91B-BC77A1EF2A4C}"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927497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FEC512-0575-4640-A91B-BC77A1EF2A4C}"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2255156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DCFEC512-0575-4640-A91B-BC77A1EF2A4C}" type="datetimeFigureOut">
              <a:rPr lang="en-US" smtClean="0"/>
              <a:t>4/15/2024</a:t>
            </a:fld>
            <a:endParaRPr lang="en-US"/>
          </a:p>
        </p:txBody>
      </p:sp>
      <p:sp>
        <p:nvSpPr>
          <p:cNvPr id="5" name="Footer Placeholder 4"/>
          <p:cNvSpPr>
            <a:spLocks noGrp="1"/>
          </p:cNvSpPr>
          <p:nvPr>
            <p:ph type="ftr" sz="quarter" idx="11"/>
          </p:nvPr>
        </p:nvSpPr>
        <p:spPr>
          <a:xfrm>
            <a:off x="685800" y="381000"/>
            <a:ext cx="6991492" cy="36512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2212952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FEC512-0575-4640-A91B-BC77A1EF2A4C}" type="datetimeFigureOut">
              <a:rPr lang="en-US" smtClean="0"/>
              <a:t>4/15/2024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111416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DCFEC512-0575-4640-A91B-BC77A1EF2A4C}" type="datetimeFigureOut">
              <a:rPr lang="en-US" smtClean="0"/>
              <a:t>4/15/2024</a:t>
            </a:fld>
            <a:endParaRPr lang="en-US"/>
          </a:p>
        </p:txBody>
      </p:sp>
      <p:sp>
        <p:nvSpPr>
          <p:cNvPr id="5" name="Footer Placeholder 4"/>
          <p:cNvSpPr>
            <a:spLocks noGrp="1"/>
          </p:cNvSpPr>
          <p:nvPr>
            <p:ph type="ftr" sz="quarter" idx="11"/>
          </p:nvPr>
        </p:nvSpPr>
        <p:spPr>
          <a:xfrm>
            <a:off x="685800" y="381001"/>
            <a:ext cx="6991492" cy="364065"/>
          </a:xfrm>
        </p:spPr>
        <p:txBody>
          <a:bodyPr/>
          <a:lstStyle/>
          <a:p>
            <a:endParaRPr lang="en-US"/>
          </a:p>
        </p:txBody>
      </p:sp>
      <p:sp>
        <p:nvSpPr>
          <p:cNvPr id="6" name="Slide Number Placeholder 5"/>
          <p:cNvSpPr>
            <a:spLocks noGrp="1"/>
          </p:cNvSpPr>
          <p:nvPr>
            <p:ph type="sldNum" sz="quarter" idx="12"/>
          </p:nvPr>
        </p:nvSpPr>
        <p:spPr>
          <a:xfrm>
            <a:off x="10862452" y="381000"/>
            <a:ext cx="643748" cy="365125"/>
          </a:xfrm>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956378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FEC512-0575-4640-A91B-BC77A1EF2A4C}"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3274820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FEC512-0575-4640-A91B-BC77A1EF2A4C}" type="datetimeFigureOut">
              <a:rPr lang="en-US" smtClean="0"/>
              <a:t>4/15/2024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37193057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FEC512-0575-4640-A91B-BC77A1EF2A4C}" type="datetimeFigureOut">
              <a:rPr lang="en-US" smtClean="0"/>
              <a:t>4/15/2024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12966587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EC512-0575-4640-A91B-BC77A1EF2A4C}" type="datetimeFigureOut">
              <a:rPr lang="en-US" smtClean="0"/>
              <a:t>4/15/2024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40614362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FEC512-0575-4640-A91B-BC77A1EF2A4C}"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3245111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FEC512-0575-4640-A91B-BC77A1EF2A4C}" type="datetimeFigureOut">
              <a:rPr lang="en-US" smtClean="0"/>
              <a:t>4/15/2024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BED3755-5AB7-4C5A-9660-4373DC52B860}" type="slidenum">
              <a:rPr lang="en-US" smtClean="0"/>
              <a:t>‹#›</a:t>
            </a:fld>
            <a:endParaRPr lang="en-US"/>
          </a:p>
        </p:txBody>
      </p:sp>
    </p:spTree>
    <p:extLst>
      <p:ext uri="{BB962C8B-B14F-4D97-AF65-F5344CB8AC3E}">
        <p14:creationId xmlns:p14="http://schemas.microsoft.com/office/powerpoint/2010/main" val="2055033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DCFEC512-0575-4640-A91B-BC77A1EF2A4C}" type="datetimeFigureOut">
              <a:rPr lang="en-US" smtClean="0"/>
              <a:t>4/15/2024</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EBED3755-5AB7-4C5A-9660-4373DC52B860}" type="slidenum">
              <a:rPr lang="en-US" smtClean="0"/>
              <a:t>‹#›</a:t>
            </a:fld>
            <a:endParaRPr lang="en-US"/>
          </a:p>
        </p:txBody>
      </p:sp>
    </p:spTree>
    <p:extLst>
      <p:ext uri="{BB962C8B-B14F-4D97-AF65-F5344CB8AC3E}">
        <p14:creationId xmlns:p14="http://schemas.microsoft.com/office/powerpoint/2010/main" val="1122838765"/>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notesSlide" Target="../notesSlides/notesSlide1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slideLayout" Target="../slideLayouts/slideLayout2.xml"/><Relationship Id="rId11" Type="http://schemas.openxmlformats.org/officeDocument/2006/relationships/image" Target="../media/image21.png"/><Relationship Id="rId5" Type="http://schemas.openxmlformats.org/officeDocument/2006/relationships/video" Target="NULL" TargetMode="External"/><Relationship Id="rId10" Type="http://schemas.openxmlformats.org/officeDocument/2006/relationships/image" Target="../media/image17.png"/><Relationship Id="rId4" Type="http://schemas.openxmlformats.org/officeDocument/2006/relationships/video" Target="../media/media2.mp4"/><Relationship Id="rId9" Type="http://schemas.openxmlformats.org/officeDocument/2006/relationships/image" Target="../media/image20.gif"/></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3.png"/><Relationship Id="rId7"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9.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png"/><Relationship Id="rId3" Type="http://schemas.openxmlformats.org/officeDocument/2006/relationships/video" Target="NULL" TargetMode="External"/><Relationship Id="rId7" Type="http://schemas.openxmlformats.org/officeDocument/2006/relationships/image" Target="../media/image2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notesSlide" Target="../notesSlides/notesSlide17.xml"/><Relationship Id="rId11" Type="http://schemas.microsoft.com/office/2007/relationships/hdphoto" Target="../media/hdphoto7.wdp"/><Relationship Id="rId5" Type="http://schemas.openxmlformats.org/officeDocument/2006/relationships/slideLayout" Target="../slideLayouts/slideLayout2.xml"/><Relationship Id="rId10" Type="http://schemas.openxmlformats.org/officeDocument/2006/relationships/image" Target="../media/image14.png"/><Relationship Id="rId4" Type="http://schemas.microsoft.com/office/2007/relationships/media" Target="../media/media2.mp4"/><Relationship Id="rId9" Type="http://schemas.microsoft.com/office/2007/relationships/hdphoto" Target="../media/hdphoto6.wdp"/></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6.gif"/><Relationship Id="rId4" Type="http://schemas.microsoft.com/office/2007/relationships/hdphoto" Target="../media/hdphoto10.wdp"/></Relationships>
</file>

<file path=ppt/slides/_rels/slide3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6.wdp"/><Relationship Id="rId11" Type="http://schemas.openxmlformats.org/officeDocument/2006/relationships/image" Target="../media/image21.png"/><Relationship Id="rId5" Type="http://schemas.openxmlformats.org/officeDocument/2006/relationships/image" Target="../media/image13.png"/><Relationship Id="rId10" Type="http://schemas.microsoft.com/office/2007/relationships/hdphoto" Target="../media/hdphoto11.wdp"/><Relationship Id="rId4" Type="http://schemas.openxmlformats.org/officeDocument/2006/relationships/notesSlide" Target="../notesSlides/notesSlide22.xml"/><Relationship Id="rId9" Type="http://schemas.openxmlformats.org/officeDocument/2006/relationships/image" Target="../media/image26.png"/></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microsoft.com/office/2007/relationships/hdphoto" Target="../media/hdphoto6.wdp"/><Relationship Id="rId13"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22.png"/><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11" Type="http://schemas.microsoft.com/office/2007/relationships/hdphoto" Target="../media/hdphoto8.wdp"/><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notesSlide" Target="../notesSlides/notesSlide23.xml"/><Relationship Id="rId9"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8.wdp"/></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video" Target="../media/media2.mp4"/><Relationship Id="rId7" Type="http://schemas.microsoft.com/office/2007/relationships/hdphoto" Target="../media/hdphoto7.wdp"/><Relationship Id="rId12" Type="http://schemas.microsoft.com/office/2007/relationships/hdphoto" Target="../media/hdphoto11.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11" Type="http://schemas.openxmlformats.org/officeDocument/2006/relationships/image" Target="../media/image26.png"/><Relationship Id="rId5" Type="http://schemas.openxmlformats.org/officeDocument/2006/relationships/notesSlide" Target="../notesSlides/notesSlide27.xml"/><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14.png"/></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microsoft.com/office/2007/relationships/media" Target="../media/media1.mp4"/><Relationship Id="rId7" Type="http://schemas.openxmlformats.org/officeDocument/2006/relationships/image" Target="../media/image29.png"/><Relationship Id="rId12" Type="http://schemas.microsoft.com/office/2007/relationships/hdphoto" Target="../media/hdphoto6.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notesSlide" Target="../notesSlides/notesSlide29.xml"/><Relationship Id="rId11" Type="http://schemas.openxmlformats.org/officeDocument/2006/relationships/image" Target="../media/image13.png"/><Relationship Id="rId5" Type="http://schemas.openxmlformats.org/officeDocument/2006/relationships/slideLayout" Target="../slideLayouts/slideLayout2.xml"/><Relationship Id="rId10" Type="http://schemas.openxmlformats.org/officeDocument/2006/relationships/image" Target="../media/image21.png"/><Relationship Id="rId4" Type="http://schemas.openxmlformats.org/officeDocument/2006/relationships/video" Target="../media/media1.mp4"/><Relationship Id="rId9" Type="http://schemas.microsoft.com/office/2007/relationships/hdphoto" Target="../media/hdphoto7.wdp"/></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6.wdp"/><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7.wdp"/><Relationship Id="rId5" Type="http://schemas.openxmlformats.org/officeDocument/2006/relationships/image" Target="../media/image14.png"/><Relationship Id="rId10" Type="http://schemas.openxmlformats.org/officeDocument/2006/relationships/image" Target="../media/image17.png"/><Relationship Id="rId4" Type="http://schemas.openxmlformats.org/officeDocument/2006/relationships/notesSlide" Target="../notesSlides/notesSlide33.xml"/><Relationship Id="rId9" Type="http://schemas.microsoft.com/office/2007/relationships/hdphoto" Target="../media/hdphoto6.wdp"/></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3.png"/><Relationship Id="rId4" Type="http://schemas.microsoft.com/office/2007/relationships/hdphoto" Target="../media/hdphoto7.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7.wdp"/><Relationship Id="rId11" Type="http://schemas.microsoft.com/office/2007/relationships/hdphoto" Target="../media/hdphoto11.wdp"/><Relationship Id="rId5" Type="http://schemas.openxmlformats.org/officeDocument/2006/relationships/image" Target="../media/image14.png"/><Relationship Id="rId10" Type="http://schemas.openxmlformats.org/officeDocument/2006/relationships/image" Target="../media/image26.png"/><Relationship Id="rId4" Type="http://schemas.openxmlformats.org/officeDocument/2006/relationships/notesSlide" Target="../notesSlides/notesSlide36.xml"/><Relationship Id="rId9" Type="http://schemas.microsoft.com/office/2007/relationships/hdphoto" Target="../media/hdphoto6.wdp"/></Relationships>
</file>

<file path=ppt/slides/_rels/slide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6.wdp"/><Relationship Id="rId4" Type="http://schemas.openxmlformats.org/officeDocument/2006/relationships/image" Target="../media/image22.png"/></Relationships>
</file>

<file path=ppt/slides/_rels/slide56.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openxmlformats.org/officeDocument/2006/relationships/image" Target="../media/image21.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7.wdp"/><Relationship Id="rId5" Type="http://schemas.openxmlformats.org/officeDocument/2006/relationships/image" Target="../media/image14.png"/><Relationship Id="rId4" Type="http://schemas.openxmlformats.org/officeDocument/2006/relationships/notesSlide" Target="../notesSlides/notesSlide38.xml"/><Relationship Id="rId9" Type="http://schemas.microsoft.com/office/2007/relationships/hdphoto" Target="../media/hdphoto6.wdp"/></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png"/><Relationship Id="rId3" Type="http://schemas.microsoft.com/office/2007/relationships/media" Target="../media/media1.mp4"/><Relationship Id="rId7" Type="http://schemas.microsoft.com/office/2007/relationships/hdphoto" Target="../media/hdphoto7.wdp"/><Relationship Id="rId12" Type="http://schemas.microsoft.com/office/2007/relationships/hdphoto" Target="../media/hdphoto12.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11" Type="http://schemas.openxmlformats.org/officeDocument/2006/relationships/image" Target="../media/image30.png"/><Relationship Id="rId5" Type="http://schemas.openxmlformats.org/officeDocument/2006/relationships/notesSlide" Target="../notesSlides/notesSlide40.xml"/><Relationship Id="rId10" Type="http://schemas.microsoft.com/office/2007/relationships/hdphoto" Target="../media/hdphoto6.wdp"/><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2.xml"/><Relationship Id="rId7" Type="http://schemas.microsoft.com/office/2007/relationships/hdphoto" Target="../media/hdphoto7.wdp"/><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4.png"/><Relationship Id="rId11" Type="http://schemas.microsoft.com/office/2007/relationships/hdphoto" Target="../media/hdphoto11.wdp"/><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notesSlide" Target="../notesSlides/notesSlide43.xml"/><Relationship Id="rId9" Type="http://schemas.microsoft.com/office/2007/relationships/hdphoto" Target="../media/hdphoto6.wdp"/></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7.wdp"/><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14.png"/><Relationship Id="rId5" Type="http://schemas.microsoft.com/office/2007/relationships/hdphoto" Target="../media/hdphoto6.wdp"/><Relationship Id="rId4" Type="http://schemas.openxmlformats.org/officeDocument/2006/relationships/image" Target="../media/image22.png"/></Relationships>
</file>

<file path=ppt/slides/_rels/slide6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68.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6.wdp"/><Relationship Id="rId11" Type="http://schemas.openxmlformats.org/officeDocument/2006/relationships/image" Target="../media/image19.png"/><Relationship Id="rId5" Type="http://schemas.openxmlformats.org/officeDocument/2006/relationships/image" Target="../media/image13.png"/><Relationship Id="rId10" Type="http://schemas.microsoft.com/office/2007/relationships/hdphoto" Target="../media/hdphoto13.wdp"/><Relationship Id="rId4" Type="http://schemas.openxmlformats.org/officeDocument/2006/relationships/notesSlide" Target="../notesSlides/notesSlide46.xml"/><Relationship Id="rId9" Type="http://schemas.openxmlformats.org/officeDocument/2006/relationships/image" Target="../media/image31.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4.wdp"/></Relationships>
</file>

<file path=ppt/slides/_rels/slide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14.wdp"/></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6.wdp"/><Relationship Id="rId11" Type="http://schemas.openxmlformats.org/officeDocument/2006/relationships/image" Target="../media/image21.png"/><Relationship Id="rId5" Type="http://schemas.openxmlformats.org/officeDocument/2006/relationships/image" Target="../media/image13.png"/><Relationship Id="rId10" Type="http://schemas.microsoft.com/office/2007/relationships/hdphoto" Target="../media/hdphoto11.wdp"/><Relationship Id="rId4" Type="http://schemas.openxmlformats.org/officeDocument/2006/relationships/notesSlide" Target="../notesSlides/notesSlide50.xml"/><Relationship Id="rId9" Type="http://schemas.openxmlformats.org/officeDocument/2006/relationships/image" Target="../media/image26.png"/></Relationships>
</file>

<file path=ppt/slides/_rels/slide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7" Type="http://schemas.microsoft.com/office/2007/relationships/hdphoto" Target="../media/hdphoto6.wdp"/><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22.png"/><Relationship Id="rId5" Type="http://schemas.microsoft.com/office/2007/relationships/hdphoto" Target="../media/hdphoto7.wdp"/><Relationship Id="rId4" Type="http://schemas.openxmlformats.org/officeDocument/2006/relationships/image" Target="../media/image14.png"/></Relationships>
</file>

<file path=ppt/slides/_rels/slide76.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14.png"/><Relationship Id="rId4" Type="http://schemas.microsoft.com/office/2007/relationships/hdphoto" Target="../media/hdphoto6.wdp"/></Relationships>
</file>

<file path=ppt/slides/_rels/slide7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slideLayout" Target="../slideLayouts/slideLayout2.xml"/><Relationship Id="rId7" Type="http://schemas.openxmlformats.org/officeDocument/2006/relationships/image" Target="../media/image14.png"/><Relationship Id="rId2" Type="http://schemas.microsoft.com/office/2007/relationships/media" Target="../media/media2.mp4"/><Relationship Id="rId1" Type="http://schemas.openxmlformats.org/officeDocument/2006/relationships/video" Target="NULL" TargetMode="External"/><Relationship Id="rId6" Type="http://schemas.microsoft.com/office/2007/relationships/hdphoto" Target="../media/hdphoto6.wdp"/><Relationship Id="rId11" Type="http://schemas.openxmlformats.org/officeDocument/2006/relationships/image" Target="../media/image21.png"/><Relationship Id="rId5" Type="http://schemas.openxmlformats.org/officeDocument/2006/relationships/image" Target="../media/image13.png"/><Relationship Id="rId10" Type="http://schemas.microsoft.com/office/2007/relationships/hdphoto" Target="../media/hdphoto11.wdp"/><Relationship Id="rId4" Type="http://schemas.openxmlformats.org/officeDocument/2006/relationships/notesSlide" Target="../notesSlides/notesSlide54.xml"/><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4.jfi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D67BF8-E3CB-B2AD-F77F-20C88C20266D}"/>
              </a:ext>
            </a:extLst>
          </p:cNvPr>
          <p:cNvSpPr>
            <a:spLocks noGrp="1"/>
          </p:cNvSpPr>
          <p:nvPr>
            <p:ph type="ctrTitle"/>
          </p:nvPr>
        </p:nvSpPr>
        <p:spPr>
          <a:xfrm>
            <a:off x="62144" y="371629"/>
            <a:ext cx="12419859" cy="2387600"/>
          </a:xfrm>
        </p:spPr>
        <p:txBody>
          <a:bodyPr>
            <a:noAutofit/>
          </a:bodyPr>
          <a:lstStyle/>
          <a:p>
            <a:r>
              <a:rPr lang="en-US" sz="8000" b="1" dirty="0"/>
              <a:t>10 IDD Myths…</a:t>
            </a:r>
            <a:r>
              <a:rPr lang="en-US" sz="8000" b="1" i="1" dirty="0">
                <a:solidFill>
                  <a:srgbClr val="C00000"/>
                </a:solidFill>
              </a:rPr>
              <a:t>Busted</a:t>
            </a:r>
          </a:p>
        </p:txBody>
      </p:sp>
      <p:pic>
        <p:nvPicPr>
          <p:cNvPr id="5" name="Picture 4">
            <a:extLst>
              <a:ext uri="{FF2B5EF4-FFF2-40B4-BE49-F238E27FC236}">
                <a16:creationId xmlns:a16="http://schemas.microsoft.com/office/drawing/2014/main" id="{3A43BDB0-F652-180B-BE36-E7BB7C862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81369" y="3342320"/>
            <a:ext cx="3310631" cy="3310631"/>
          </a:xfrm>
          <a:prstGeom prst="rect">
            <a:avLst/>
          </a:prstGeom>
        </p:spPr>
      </p:pic>
      <p:sp>
        <p:nvSpPr>
          <p:cNvPr id="3" name="Subtitle 2">
            <a:extLst>
              <a:ext uri="{FF2B5EF4-FFF2-40B4-BE49-F238E27FC236}">
                <a16:creationId xmlns:a16="http://schemas.microsoft.com/office/drawing/2014/main" id="{9E1EA4FD-5BA9-587A-F754-373DAB39DEF6}"/>
              </a:ext>
            </a:extLst>
          </p:cNvPr>
          <p:cNvSpPr>
            <a:spLocks noGrp="1"/>
          </p:cNvSpPr>
          <p:nvPr>
            <p:ph type="subTitle" idx="1"/>
          </p:nvPr>
        </p:nvSpPr>
        <p:spPr>
          <a:xfrm>
            <a:off x="820814" y="2918457"/>
            <a:ext cx="9144000" cy="1655762"/>
          </a:xfrm>
        </p:spPr>
        <p:txBody>
          <a:bodyPr>
            <a:noAutofit/>
          </a:bodyPr>
          <a:lstStyle/>
          <a:p>
            <a:pPr algn="ctr"/>
            <a:r>
              <a:rPr lang="en-US" sz="4800" b="1" dirty="0">
                <a:solidFill>
                  <a:srgbClr val="C00000"/>
                </a:solidFill>
              </a:rPr>
              <a:t>Arkansas DDPA Conference </a:t>
            </a:r>
          </a:p>
          <a:p>
            <a:pPr algn="ctr"/>
            <a:r>
              <a:rPr lang="en-US" sz="4000" b="1" dirty="0"/>
              <a:t>April 22, 2024</a:t>
            </a:r>
          </a:p>
          <a:p>
            <a:pPr algn="ctr"/>
            <a:r>
              <a:rPr lang="en-US" sz="4000" b="1" dirty="0"/>
              <a:t>Sara Sherman</a:t>
            </a:r>
          </a:p>
        </p:txBody>
      </p:sp>
      <p:cxnSp>
        <p:nvCxnSpPr>
          <p:cNvPr id="7" name="Straight Connector 6">
            <a:extLst>
              <a:ext uri="{FF2B5EF4-FFF2-40B4-BE49-F238E27FC236}">
                <a16:creationId xmlns:a16="http://schemas.microsoft.com/office/drawing/2014/main" id="{5FA877F0-458B-DEBC-0807-7A7198291923}"/>
              </a:ext>
            </a:extLst>
          </p:cNvPr>
          <p:cNvCxnSpPr/>
          <p:nvPr/>
        </p:nvCxnSpPr>
        <p:spPr>
          <a:xfrm>
            <a:off x="238956" y="2610036"/>
            <a:ext cx="1154984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D452FC12-4281-41F3-816E-1AA2576F79E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984" b="89976" l="3104" r="96185">
                        <a14:foregroundMark x1="55480" y1="25384" x2="55480" y2="25384"/>
                        <a14:foregroundMark x1="55933" y1="20372" x2="55933" y2="20372"/>
                        <a14:foregroundMark x1="55027" y1="16451" x2="55027" y2="16451"/>
                        <a14:foregroundMark x1="56385" y1="16451" x2="56385" y2="16451"/>
                        <a14:foregroundMark x1="67119" y1="29871" x2="67119" y2="29871"/>
                        <a14:foregroundMark x1="65761" y1="28739" x2="65761" y2="28739"/>
                        <a14:foregroundMark x1="50566" y1="20897" x2="50566" y2="20897"/>
                        <a14:foregroundMark x1="47430" y1="17542" x2="47430" y2="17542"/>
                        <a14:foregroundMark x1="45199" y1="14753" x2="45199" y2="14753"/>
                        <a14:foregroundMark x1="44746" y1="26516" x2="44746" y2="26516"/>
                        <a14:foregroundMark x1="36696" y1="26516" x2="36696" y2="26516"/>
                        <a14:foregroundMark x1="43388" y1="36580" x2="43388" y2="36580"/>
                        <a14:foregroundMark x1="34012" y1="37146" x2="34012" y2="37146"/>
                        <a14:foregroundMark x1="42063" y1="42158" x2="42063" y2="42158"/>
                        <a14:foregroundMark x1="42936" y1="50566" x2="42936" y2="50566"/>
                        <a14:foregroundMark x1="49661" y1="45513" x2="49661" y2="45513"/>
                        <a14:foregroundMark x1="53670" y1="53355" x2="53670" y2="53355"/>
                        <a14:foregroundMark x1="56806" y1="39935" x2="56806" y2="39935"/>
                        <a14:foregroundMark x1="63531" y1="41593" x2="63531" y2="41593"/>
                        <a14:foregroundMark x1="3136" y1="70695" x2="3136" y2="70695"/>
                        <a14:foregroundMark x1="15196" y1="72352" x2="15196" y2="72352"/>
                        <a14:foregroundMark x1="18784" y1="71827" x2="18784" y2="71827"/>
                        <a14:foregroundMark x1="23699" y1="71261" x2="23699" y2="71261"/>
                        <a14:foregroundMark x1="26835" y1="71261" x2="26835" y2="71261"/>
                        <a14:foregroundMark x1="35790" y1="71827" x2="35790" y2="71827"/>
                        <a14:foregroundMark x1="43388" y1="72918" x2="43388" y2="72918"/>
                        <a14:foregroundMark x1="54575" y1="72352" x2="54575" y2="72352"/>
                        <a14:foregroundMark x1="65309" y1="72918" x2="65309" y2="72918"/>
                        <a14:foregroundMark x1="73812" y1="71827" x2="73812" y2="71827"/>
                        <a14:foregroundMark x1="80989" y1="71827" x2="80989" y2="71827"/>
                        <a14:foregroundMark x1="87682" y1="71827" x2="87682" y2="71827"/>
                        <a14:foregroundMark x1="92176" y1="71261" x2="92176" y2="71261"/>
                        <a14:foregroundMark x1="96185" y1="72352" x2="96185" y2="72352"/>
                        <a14:foregroundMark x1="62173" y1="72918" x2="62173" y2="72918"/>
                      </a14:backgroundRemoval>
                    </a14:imgEffect>
                  </a14:imgLayer>
                </a14:imgProps>
              </a:ext>
              <a:ext uri="{28A0092B-C50C-407E-A947-70E740481C1C}">
                <a14:useLocalDpi xmlns:a14="http://schemas.microsoft.com/office/drawing/2010/main" val="0"/>
              </a:ext>
            </a:extLst>
          </a:blip>
          <a:srcRect b="35230"/>
          <a:stretch/>
        </p:blipFill>
        <p:spPr>
          <a:xfrm>
            <a:off x="3090430" y="5538141"/>
            <a:ext cx="1984376" cy="1028130"/>
          </a:xfrm>
          <a:prstGeom prst="rect">
            <a:avLst/>
          </a:prstGeom>
        </p:spPr>
      </p:pic>
    </p:spTree>
    <p:extLst>
      <p:ext uri="{BB962C8B-B14F-4D97-AF65-F5344CB8AC3E}">
        <p14:creationId xmlns:p14="http://schemas.microsoft.com/office/powerpoint/2010/main" val="3923359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19EACF-8E9F-FF2B-0779-5B29B98188DC}"/>
              </a:ext>
            </a:extLst>
          </p:cNvPr>
          <p:cNvSpPr>
            <a:spLocks noGrp="1"/>
          </p:cNvSpPr>
          <p:nvPr>
            <p:ph type="title"/>
          </p:nvPr>
        </p:nvSpPr>
        <p:spPr>
          <a:xfrm>
            <a:off x="1546698" y="901532"/>
            <a:ext cx="10397247" cy="1293028"/>
          </a:xfrm>
        </p:spPr>
        <p:txBody>
          <a:bodyPr>
            <a:normAutofit fontScale="90000"/>
          </a:bodyPr>
          <a:lstStyle/>
          <a:p>
            <a:r>
              <a:rPr lang="en-US" b="1" dirty="0">
                <a:solidFill>
                  <a:srgbClr val="C00000"/>
                </a:solidFill>
              </a:rPr>
              <a:t>It’s perfectly fine to be </a:t>
            </a:r>
            <a:br>
              <a:rPr lang="en-US" b="1" dirty="0">
                <a:solidFill>
                  <a:srgbClr val="C00000"/>
                </a:solidFill>
              </a:rPr>
            </a:br>
            <a:r>
              <a:rPr lang="en-US" b="1" dirty="0">
                <a:solidFill>
                  <a:srgbClr val="C00000"/>
                </a:solidFill>
              </a:rPr>
              <a:t>selfishly motivated </a:t>
            </a:r>
            <a:br>
              <a:rPr lang="en-US" dirty="0"/>
            </a:br>
            <a:endParaRPr lang="en-US" dirty="0"/>
          </a:p>
        </p:txBody>
      </p:sp>
      <p:sp>
        <p:nvSpPr>
          <p:cNvPr id="3" name="Content Placeholder 2">
            <a:extLst>
              <a:ext uri="{FF2B5EF4-FFF2-40B4-BE49-F238E27FC236}">
                <a16:creationId xmlns:a16="http://schemas.microsoft.com/office/drawing/2014/main" id="{50BB8A78-78E3-DF75-FBD9-EE0449FDC2F4}"/>
              </a:ext>
            </a:extLst>
          </p:cNvPr>
          <p:cNvSpPr>
            <a:spLocks noGrp="1"/>
          </p:cNvSpPr>
          <p:nvPr>
            <p:ph idx="1"/>
          </p:nvPr>
        </p:nvSpPr>
        <p:spPr>
          <a:xfrm>
            <a:off x="685800" y="2389113"/>
            <a:ext cx="10820400" cy="4024125"/>
          </a:xfrm>
        </p:spPr>
        <p:txBody>
          <a:bodyPr/>
          <a:lstStyle/>
          <a:p>
            <a:endParaRPr lang="en-US" dirty="0"/>
          </a:p>
          <a:p>
            <a:pPr marL="0" indent="0" algn="ctr">
              <a:buNone/>
            </a:pPr>
            <a:r>
              <a:rPr lang="en-US" sz="4800" b="0" i="0" dirty="0">
                <a:solidFill>
                  <a:srgbClr val="1F1F1F"/>
                </a:solidFill>
                <a:effectLst/>
                <a:latin typeface="Google Sans"/>
              </a:rPr>
              <a:t>"</a:t>
            </a:r>
            <a:r>
              <a:rPr lang="en-US" sz="4800" b="0" i="0" dirty="0">
                <a:solidFill>
                  <a:srgbClr val="040C28"/>
                </a:solidFill>
                <a:effectLst/>
                <a:latin typeface="Google Sans"/>
              </a:rPr>
              <a:t>There is no such thing as a selfless act...</a:t>
            </a:r>
            <a:r>
              <a:rPr lang="en-US" sz="4800" b="0" i="0" dirty="0">
                <a:solidFill>
                  <a:srgbClr val="1F1F1F"/>
                </a:solidFill>
                <a:effectLst/>
                <a:latin typeface="Google Sans"/>
              </a:rPr>
              <a:t> </a:t>
            </a:r>
            <a:r>
              <a:rPr lang="en-US" sz="4800" b="0" i="0" dirty="0">
                <a:solidFill>
                  <a:srgbClr val="040C28"/>
                </a:solidFill>
                <a:effectLst/>
                <a:latin typeface="Google Sans"/>
              </a:rPr>
              <a:t>nor should there be.</a:t>
            </a:r>
            <a:r>
              <a:rPr lang="en-US" sz="4800" b="0" i="0" dirty="0">
                <a:solidFill>
                  <a:srgbClr val="1F1F1F"/>
                </a:solidFill>
                <a:effectLst/>
                <a:latin typeface="Google Sans"/>
              </a:rPr>
              <a:t> </a:t>
            </a:r>
            <a:r>
              <a:rPr lang="en-US" sz="4800" b="0" i="0" dirty="0">
                <a:solidFill>
                  <a:srgbClr val="040C28"/>
                </a:solidFill>
                <a:effectLst/>
                <a:latin typeface="Google Sans"/>
              </a:rPr>
              <a:t>We don't have to be selfless to avoid being selfish.“ </a:t>
            </a:r>
          </a:p>
          <a:p>
            <a:pPr marL="0" indent="0" algn="ctr">
              <a:buNone/>
            </a:pPr>
            <a:r>
              <a:rPr lang="en-US" sz="3600" b="0" i="0" dirty="0">
                <a:solidFill>
                  <a:srgbClr val="040C28"/>
                </a:solidFill>
                <a:effectLst/>
                <a:latin typeface="Google Sans"/>
              </a:rPr>
              <a:t>~Bill Crawford, Ph.D.</a:t>
            </a:r>
            <a:endParaRPr lang="en-US" sz="3600" dirty="0"/>
          </a:p>
        </p:txBody>
      </p:sp>
      <p:cxnSp>
        <p:nvCxnSpPr>
          <p:cNvPr id="5" name="Straight Connector 4">
            <a:extLst>
              <a:ext uri="{FF2B5EF4-FFF2-40B4-BE49-F238E27FC236}">
                <a16:creationId xmlns:a16="http://schemas.microsoft.com/office/drawing/2014/main" id="{1BA08CEC-1BD9-5175-B43A-C05ADE8C1A95}"/>
              </a:ext>
            </a:extLst>
          </p:cNvPr>
          <p:cNvCxnSpPr/>
          <p:nvPr/>
        </p:nvCxnSpPr>
        <p:spPr>
          <a:xfrm>
            <a:off x="3978613" y="4786009"/>
            <a:ext cx="875489" cy="0"/>
          </a:xfrm>
          <a:prstGeom prst="line">
            <a:avLst/>
          </a:prstGeom>
          <a:ln w="38100"/>
          <a:effectLst>
            <a:glow rad="139700">
              <a:schemeClr val="accent2">
                <a:satMod val="175000"/>
                <a:alpha val="40000"/>
              </a:schemeClr>
            </a:glow>
            <a:outerShdw blurRad="76200" dist="12700" dir="2700000" sy="-23000" kx="-8004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C4A8F676-FB9E-2A1B-CB52-8D391E5ADC01}"/>
              </a:ext>
            </a:extLst>
          </p:cNvPr>
          <p:cNvCxnSpPr/>
          <p:nvPr/>
        </p:nvCxnSpPr>
        <p:spPr>
          <a:xfrm>
            <a:off x="9345039" y="4792495"/>
            <a:ext cx="875489" cy="0"/>
          </a:xfrm>
          <a:prstGeom prst="line">
            <a:avLst/>
          </a:prstGeom>
          <a:ln w="38100"/>
          <a:effectLst>
            <a:glow rad="139700">
              <a:schemeClr val="accent2">
                <a:satMod val="175000"/>
                <a:alpha val="40000"/>
              </a:schemeClr>
            </a:glow>
            <a:outerShdw blurRad="76200" dist="12700" dir="2700000" sy="-23000" kx="-800400" algn="bl" rotWithShape="0">
              <a:prstClr val="black">
                <a:alpha val="2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0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A7CB4-6586-FCEA-CD33-43A7FC0A2616}"/>
              </a:ext>
            </a:extLst>
          </p:cNvPr>
          <p:cNvSpPr>
            <a:spLocks noGrp="1"/>
          </p:cNvSpPr>
          <p:nvPr>
            <p:ph type="title"/>
          </p:nvPr>
        </p:nvSpPr>
        <p:spPr/>
        <p:txBody>
          <a:bodyPr>
            <a:normAutofit/>
          </a:bodyPr>
          <a:lstStyle/>
          <a:p>
            <a:r>
              <a:rPr lang="en-US" sz="6000" b="1" dirty="0">
                <a:solidFill>
                  <a:srgbClr val="C00000"/>
                </a:solidFill>
              </a:rPr>
              <a:t>Myth #1</a:t>
            </a:r>
          </a:p>
        </p:txBody>
      </p:sp>
      <p:pic>
        <p:nvPicPr>
          <p:cNvPr id="5" name="Picture 4">
            <a:extLst>
              <a:ext uri="{FF2B5EF4-FFF2-40B4-BE49-F238E27FC236}">
                <a16:creationId xmlns:a16="http://schemas.microsoft.com/office/drawing/2014/main" id="{63DB71BA-B275-E151-6EDB-6157282A0C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3112" y="4072669"/>
            <a:ext cx="2785331" cy="2785331"/>
          </a:xfrm>
          <a:prstGeom prst="rect">
            <a:avLst/>
          </a:prstGeom>
        </p:spPr>
      </p:pic>
      <p:sp>
        <p:nvSpPr>
          <p:cNvPr id="3" name="Content Placeholder 2">
            <a:extLst>
              <a:ext uri="{FF2B5EF4-FFF2-40B4-BE49-F238E27FC236}">
                <a16:creationId xmlns:a16="http://schemas.microsoft.com/office/drawing/2014/main" id="{07D71C35-1434-0443-071B-11FAE1CF0FE1}"/>
              </a:ext>
            </a:extLst>
          </p:cNvPr>
          <p:cNvSpPr>
            <a:spLocks noGrp="1"/>
          </p:cNvSpPr>
          <p:nvPr>
            <p:ph idx="1"/>
          </p:nvPr>
        </p:nvSpPr>
        <p:spPr/>
        <p:txBody>
          <a:bodyPr>
            <a:normAutofit/>
          </a:bodyPr>
          <a:lstStyle/>
          <a:p>
            <a:pPr marL="0" indent="0" algn="ctr" rtl="0">
              <a:spcBef>
                <a:spcPts val="0"/>
              </a:spcBef>
              <a:spcAft>
                <a:spcPts val="800"/>
              </a:spcAft>
              <a:buNone/>
            </a:pPr>
            <a:r>
              <a:rPr lang="en-US" sz="5400" dirty="0">
                <a:solidFill>
                  <a:srgbClr val="000000"/>
                </a:solidFill>
                <a:latin typeface="Calibri" panose="020F0502020204030204" pitchFamily="34" charset="0"/>
              </a:rPr>
              <a:t>W</a:t>
            </a:r>
            <a:r>
              <a:rPr lang="en-US" sz="5400" b="0" i="0" u="none" strike="noStrike" dirty="0">
                <a:solidFill>
                  <a:srgbClr val="000000"/>
                </a:solidFill>
                <a:effectLst/>
                <a:latin typeface="Calibri" panose="020F0502020204030204" pitchFamily="34" charset="0"/>
              </a:rPr>
              <a:t>e are supposed to be so altruistic that we are willing to deal with all our operational problems and challenges…</a:t>
            </a:r>
            <a:r>
              <a:rPr lang="en-US" sz="5400" b="0" i="1" u="none" strike="noStrike" dirty="0">
                <a:solidFill>
                  <a:srgbClr val="C00000"/>
                </a:solidFill>
                <a:effectLst/>
                <a:latin typeface="Calibri" panose="020F0502020204030204" pitchFamily="34" charset="0"/>
              </a:rPr>
              <a:t>forever</a:t>
            </a:r>
            <a:r>
              <a:rPr lang="en-US" sz="5400" b="0" i="0" u="none" strike="noStrike" dirty="0">
                <a:solidFill>
                  <a:srgbClr val="000000"/>
                </a:solidFill>
                <a:effectLst/>
                <a:latin typeface="Calibri" panose="020F0502020204030204" pitchFamily="34" charset="0"/>
              </a:rPr>
              <a:t>. </a:t>
            </a:r>
            <a:br>
              <a:rPr lang="en-US" sz="5400" dirty="0"/>
            </a:br>
            <a:endParaRPr lang="en-US" sz="5400" dirty="0"/>
          </a:p>
        </p:txBody>
      </p:sp>
    </p:spTree>
    <p:extLst>
      <p:ext uri="{BB962C8B-B14F-4D97-AF65-F5344CB8AC3E}">
        <p14:creationId xmlns:p14="http://schemas.microsoft.com/office/powerpoint/2010/main" val="257787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xit" presetSubtype="544" fill="hold" nodeType="clickEffect">
                                  <p:stCondLst>
                                    <p:cond delay="0"/>
                                  </p:stCondLst>
                                  <p:childTnLst>
                                    <p:anim calcmode="lin" valueType="num">
                                      <p:cBhvr>
                                        <p:cTn id="10" dur="500"/>
                                        <p:tgtEl>
                                          <p:spTgt spid="5"/>
                                        </p:tgtEl>
                                        <p:attrNameLst>
                                          <p:attrName>ppt_w</p:attrName>
                                        </p:attrNameLst>
                                      </p:cBhvr>
                                      <p:tavLst>
                                        <p:tav tm="0">
                                          <p:val>
                                            <p:strVal val="ppt_w"/>
                                          </p:val>
                                        </p:tav>
                                        <p:tav tm="100000">
                                          <p:val>
                                            <p:fltVal val="0"/>
                                          </p:val>
                                        </p:tav>
                                      </p:tavLst>
                                    </p:anim>
                                    <p:anim calcmode="lin" valueType="num">
                                      <p:cBhvr>
                                        <p:cTn id="11" dur="500"/>
                                        <p:tgtEl>
                                          <p:spTgt spid="5"/>
                                        </p:tgtEl>
                                        <p:attrNameLst>
                                          <p:attrName>ppt_h</p:attrName>
                                        </p:attrNameLst>
                                      </p:cBhvr>
                                      <p:tavLst>
                                        <p:tav tm="0">
                                          <p:val>
                                            <p:strVal val="ppt_h"/>
                                          </p:val>
                                        </p:tav>
                                        <p:tav tm="100000">
                                          <p:val>
                                            <p:fltVal val="0"/>
                                          </p:val>
                                        </p:tav>
                                      </p:tavLst>
                                    </p:anim>
                                    <p:animEffect transition="out" filter="fade">
                                      <p:cBhvr>
                                        <p:cTn id="12" dur="500"/>
                                        <p:tgtEl>
                                          <p:spTgt spid="5"/>
                                        </p:tgtEl>
                                      </p:cBhvr>
                                    </p:animEffect>
                                    <p:anim calcmode="lin" valueType="num">
                                      <p:cBhvr>
                                        <p:cTn id="13" dur="500"/>
                                        <p:tgtEl>
                                          <p:spTgt spid="5"/>
                                        </p:tgtEl>
                                        <p:attrNameLst>
                                          <p:attrName>ppt_x</p:attrName>
                                        </p:attrNameLst>
                                      </p:cBhvr>
                                      <p:tavLst>
                                        <p:tav tm="0">
                                          <p:val>
                                            <p:strVal val="ppt_x"/>
                                          </p:val>
                                        </p:tav>
                                        <p:tav tm="100000">
                                          <p:val>
                                            <p:fltVal val="0.5"/>
                                          </p:val>
                                        </p:tav>
                                      </p:tavLst>
                                    </p:anim>
                                    <p:anim calcmode="lin" valueType="num">
                                      <p:cBhvr>
                                        <p:cTn id="14" dur="500"/>
                                        <p:tgtEl>
                                          <p:spTgt spid="5"/>
                                        </p:tgtEl>
                                        <p:attrNameLst>
                                          <p:attrName>ppt_y</p:attrName>
                                        </p:attrNameLst>
                                      </p:cBhvr>
                                      <p:tavLst>
                                        <p:tav tm="0">
                                          <p:val>
                                            <p:strVal val="ppt_y"/>
                                          </p:val>
                                        </p:tav>
                                        <p:tav tm="100000">
                                          <p:val>
                                            <p:fltVal val="0.5"/>
                                          </p:val>
                                        </p:tav>
                                      </p:tavLst>
                                    </p:anim>
                                    <p:set>
                                      <p:cBhvr>
                                        <p:cTn id="1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D6F757-6FDE-A70F-EC9E-DE249713016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5571" b="90714" l="10000" r="90000">
                        <a14:foregroundMark x1="51556" y1="10000" x2="51556" y2="10000"/>
                        <a14:foregroundMark x1="52444" y1="5714" x2="52444" y2="5714"/>
                        <a14:foregroundMark x1="48556" y1="90714" x2="48556" y2="90714"/>
                        <a14:foregroundMark x1="45889" y1="87143" x2="45889" y2="87143"/>
                        <a14:foregroundMark x1="31667" y1="87714" x2="31667" y2="87714"/>
                      </a14:backgroundRemoval>
                    </a14:imgEffect>
                  </a14:imgLayer>
                </a14:imgProps>
              </a:ext>
              <a:ext uri="{28A0092B-C50C-407E-A947-70E740481C1C}">
                <a14:useLocalDpi xmlns:a14="http://schemas.microsoft.com/office/drawing/2010/main" val="0"/>
              </a:ext>
            </a:extLst>
          </a:blip>
          <a:stretch>
            <a:fillRect/>
          </a:stretch>
        </p:blipFill>
        <p:spPr>
          <a:xfrm>
            <a:off x="1897993" y="327767"/>
            <a:ext cx="8396013" cy="6530233"/>
          </a:xfrm>
        </p:spPr>
      </p:pic>
    </p:spTree>
    <p:extLst>
      <p:ext uri="{BB962C8B-B14F-4D97-AF65-F5344CB8AC3E}">
        <p14:creationId xmlns:p14="http://schemas.microsoft.com/office/powerpoint/2010/main" val="238826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398498F7-F54A-6C31-3EAE-AE3B3F526921}"/>
              </a:ext>
            </a:extLst>
          </p:cNvPr>
          <p:cNvSpPr txBox="1"/>
          <p:nvPr/>
        </p:nvSpPr>
        <p:spPr>
          <a:xfrm>
            <a:off x="5145932" y="2101174"/>
            <a:ext cx="6799633" cy="2800767"/>
          </a:xfrm>
          <a:prstGeom prst="rect">
            <a:avLst/>
          </a:prstGeom>
          <a:noFill/>
        </p:spPr>
        <p:txBody>
          <a:bodyPr wrap="square" rtlCol="0">
            <a:spAutoFit/>
          </a:bodyPr>
          <a:lstStyle/>
          <a:p>
            <a:r>
              <a:rPr lang="en-US" sz="4000" dirty="0"/>
              <a:t>If you change the way you look at things, the things you look at change.</a:t>
            </a:r>
          </a:p>
          <a:p>
            <a:pPr algn="ctr"/>
            <a:endParaRPr lang="en-US" sz="2800" dirty="0"/>
          </a:p>
          <a:p>
            <a:pPr algn="ctr"/>
            <a:r>
              <a:rPr lang="en-US" sz="2800" dirty="0"/>
              <a:t>~Dr. Wayne Dyer</a:t>
            </a:r>
          </a:p>
        </p:txBody>
      </p:sp>
      <p:pic>
        <p:nvPicPr>
          <p:cNvPr id="10" name="Content Placeholder 9">
            <a:extLst>
              <a:ext uri="{FF2B5EF4-FFF2-40B4-BE49-F238E27FC236}">
                <a16:creationId xmlns:a16="http://schemas.microsoft.com/office/drawing/2014/main" id="{692A2A23-238F-973B-9170-9C4602658C4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70196" y="1580608"/>
            <a:ext cx="4094690" cy="4024313"/>
          </a:xfrm>
        </p:spPr>
      </p:pic>
    </p:spTree>
    <p:extLst>
      <p:ext uri="{BB962C8B-B14F-4D97-AF65-F5344CB8AC3E}">
        <p14:creationId xmlns:p14="http://schemas.microsoft.com/office/powerpoint/2010/main" val="155926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EF01CDA-567A-03F6-07AD-65E1F55840BE}"/>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543801" y="753522"/>
            <a:ext cx="7650288" cy="5766047"/>
          </a:xfrm>
        </p:spPr>
      </p:pic>
      <p:pic>
        <p:nvPicPr>
          <p:cNvPr id="7" name="Picture 6">
            <a:extLst>
              <a:ext uri="{FF2B5EF4-FFF2-40B4-BE49-F238E27FC236}">
                <a16:creationId xmlns:a16="http://schemas.microsoft.com/office/drawing/2014/main" id="{A9A1602B-3456-0A7C-3261-AE4AEEE99771}"/>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3853015" y="753522"/>
            <a:ext cx="7413488" cy="5766047"/>
          </a:xfrm>
          <a:prstGeom prst="rect">
            <a:avLst/>
          </a:prstGeom>
        </p:spPr>
      </p:pic>
      <p:sp>
        <p:nvSpPr>
          <p:cNvPr id="9" name="Rectangle 8">
            <a:extLst>
              <a:ext uri="{FF2B5EF4-FFF2-40B4-BE49-F238E27FC236}">
                <a16:creationId xmlns:a16="http://schemas.microsoft.com/office/drawing/2014/main" id="{FE9296EB-062D-82F4-B3CA-5F1AE1FBD863}"/>
              </a:ext>
            </a:extLst>
          </p:cNvPr>
          <p:cNvSpPr/>
          <p:nvPr/>
        </p:nvSpPr>
        <p:spPr>
          <a:xfrm>
            <a:off x="304104" y="1589103"/>
            <a:ext cx="2317072" cy="14293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C00000"/>
                </a:solidFill>
              </a:rPr>
              <a:t>Dan</a:t>
            </a:r>
          </a:p>
        </p:txBody>
      </p:sp>
      <p:sp>
        <p:nvSpPr>
          <p:cNvPr id="10" name="Rectangle 9">
            <a:extLst>
              <a:ext uri="{FF2B5EF4-FFF2-40B4-BE49-F238E27FC236}">
                <a16:creationId xmlns:a16="http://schemas.microsoft.com/office/drawing/2014/main" id="{9EFFA778-16C0-9A50-08B0-CE9FA465020B}"/>
              </a:ext>
            </a:extLst>
          </p:cNvPr>
          <p:cNvSpPr/>
          <p:nvPr/>
        </p:nvSpPr>
        <p:spPr>
          <a:xfrm>
            <a:off x="8452238" y="480875"/>
            <a:ext cx="3435658" cy="142930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C00000"/>
                </a:solidFill>
              </a:rPr>
              <a:t>Sophia</a:t>
            </a:r>
          </a:p>
        </p:txBody>
      </p:sp>
    </p:spTree>
    <p:extLst>
      <p:ext uri="{BB962C8B-B14F-4D97-AF65-F5344CB8AC3E}">
        <p14:creationId xmlns:p14="http://schemas.microsoft.com/office/powerpoint/2010/main" val="125921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500" fill="hold"/>
                                        <p:tgtEl>
                                          <p:spTgt spid="7"/>
                                        </p:tgtEl>
                                        <p:attrNameLst>
                                          <p:attrName>ppt_w</p:attrName>
                                        </p:attrNameLst>
                                      </p:cBhvr>
                                      <p:tavLst>
                                        <p:tav tm="0">
                                          <p:val>
                                            <p:fltVal val="0"/>
                                          </p:val>
                                        </p:tav>
                                        <p:tav tm="100000">
                                          <p:val>
                                            <p:strVal val="#ppt_w"/>
                                          </p:val>
                                        </p:tav>
                                      </p:tavLst>
                                    </p:anim>
                                    <p:anim calcmode="lin" valueType="num">
                                      <p:cBhvr>
                                        <p:cTn id="19" dur="500" fill="hold"/>
                                        <p:tgtEl>
                                          <p:spTgt spid="7"/>
                                        </p:tgtEl>
                                        <p:attrNameLst>
                                          <p:attrName>ppt_h</p:attrName>
                                        </p:attrNameLst>
                                      </p:cBhvr>
                                      <p:tavLst>
                                        <p:tav tm="0">
                                          <p:val>
                                            <p:fltVal val="0"/>
                                          </p:val>
                                        </p:tav>
                                        <p:tav tm="100000">
                                          <p:val>
                                            <p:strVal val="#ppt_h"/>
                                          </p:val>
                                        </p:tav>
                                      </p:tavLst>
                                    </p:anim>
                                    <p:animEffect transition="in" filter="fade">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4017" y="989877"/>
            <a:ext cx="7434234" cy="5782183"/>
          </a:xfrm>
          <a:prstGeom prst="rect">
            <a:avLst/>
          </a:prstGeom>
        </p:spPr>
      </p:pic>
    </p:spTree>
    <p:extLst>
      <p:ext uri="{BB962C8B-B14F-4D97-AF65-F5344CB8AC3E}">
        <p14:creationId xmlns:p14="http://schemas.microsoft.com/office/powerpoint/2010/main" val="3234819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FE5E8BD-41B1-2575-2DE5-3CFB7CB6FB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72766" y="184956"/>
            <a:ext cx="9863847" cy="7671882"/>
          </a:xfrm>
        </p:spPr>
      </p:pic>
    </p:spTree>
    <p:extLst>
      <p:ext uri="{BB962C8B-B14F-4D97-AF65-F5344CB8AC3E}">
        <p14:creationId xmlns:p14="http://schemas.microsoft.com/office/powerpoint/2010/main" val="128569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1CD50-6B1E-DDD4-F758-42813737A9A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293CD28-A872-61ED-BCCB-806BDF68924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410887"/>
            <a:ext cx="6193870" cy="4817455"/>
          </a:xfrm>
        </p:spPr>
      </p:pic>
      <p:pic>
        <p:nvPicPr>
          <p:cNvPr id="7" name="Picture 6">
            <a:extLst>
              <a:ext uri="{FF2B5EF4-FFF2-40B4-BE49-F238E27FC236}">
                <a16:creationId xmlns:a16="http://schemas.microsoft.com/office/drawing/2014/main" id="{7373D4B3-DE2F-19D7-F4FE-450BBCD22FB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2000" r="96778">
                        <a14:foregroundMark x1="19556" y1="33714" x2="19556" y2="33714"/>
                        <a14:foregroundMark x1="20667" y1="32143" x2="20667" y2="32143"/>
                        <a14:foregroundMark x1="17556" y1="35143" x2="17556" y2="35143"/>
                        <a14:foregroundMark x1="11111" y1="36143" x2="11111" y2="36143"/>
                        <a14:foregroundMark x1="6111" y1="31857" x2="6111" y2="31857"/>
                        <a14:foregroundMark x1="6333" y1="40143" x2="6333" y2="40143"/>
                        <a14:foregroundMark x1="2000" y1="36857" x2="2000" y2="36857"/>
                        <a14:foregroundMark x1="96778" y1="75714" x2="96778" y2="75714"/>
                      </a14:backgroundRemoval>
                    </a14:imgEffect>
                  </a14:imgLayer>
                </a14:imgProps>
              </a:ext>
              <a:ext uri="{28A0092B-C50C-407E-A947-70E740481C1C}">
                <a14:useLocalDpi xmlns:a14="http://schemas.microsoft.com/office/drawing/2010/main" val="0"/>
              </a:ext>
            </a:extLst>
          </a:blip>
          <a:stretch>
            <a:fillRect/>
          </a:stretch>
        </p:blipFill>
        <p:spPr>
          <a:xfrm>
            <a:off x="6064871" y="1790406"/>
            <a:ext cx="6049198" cy="4704932"/>
          </a:xfrm>
          <a:prstGeom prst="rect">
            <a:avLst/>
          </a:prstGeom>
        </p:spPr>
      </p:pic>
    </p:spTree>
    <p:extLst>
      <p:ext uri="{BB962C8B-B14F-4D97-AF65-F5344CB8AC3E}">
        <p14:creationId xmlns:p14="http://schemas.microsoft.com/office/powerpoint/2010/main" val="496610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80">
                                          <p:stCondLst>
                                            <p:cond delay="0"/>
                                          </p:stCondLst>
                                        </p:cTn>
                                        <p:tgtEl>
                                          <p:spTgt spid="7"/>
                                        </p:tgtEl>
                                      </p:cBhvr>
                                    </p:animEffect>
                                    <p:anim calcmode="lin" valueType="num">
                                      <p:cBhvr>
                                        <p:cTn id="1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1" dur="26">
                                          <p:stCondLst>
                                            <p:cond delay="650"/>
                                          </p:stCondLst>
                                        </p:cTn>
                                        <p:tgtEl>
                                          <p:spTgt spid="7"/>
                                        </p:tgtEl>
                                      </p:cBhvr>
                                      <p:to x="100000" y="60000"/>
                                    </p:animScale>
                                    <p:animScale>
                                      <p:cBhvr>
                                        <p:cTn id="22" dur="166" decel="50000">
                                          <p:stCondLst>
                                            <p:cond delay="676"/>
                                          </p:stCondLst>
                                        </p:cTn>
                                        <p:tgtEl>
                                          <p:spTgt spid="7"/>
                                        </p:tgtEl>
                                      </p:cBhvr>
                                      <p:to x="100000" y="100000"/>
                                    </p:animScale>
                                    <p:animScale>
                                      <p:cBhvr>
                                        <p:cTn id="23" dur="26">
                                          <p:stCondLst>
                                            <p:cond delay="1312"/>
                                          </p:stCondLst>
                                        </p:cTn>
                                        <p:tgtEl>
                                          <p:spTgt spid="7"/>
                                        </p:tgtEl>
                                      </p:cBhvr>
                                      <p:to x="100000" y="80000"/>
                                    </p:animScale>
                                    <p:animScale>
                                      <p:cBhvr>
                                        <p:cTn id="24" dur="166" decel="50000">
                                          <p:stCondLst>
                                            <p:cond delay="1338"/>
                                          </p:stCondLst>
                                        </p:cTn>
                                        <p:tgtEl>
                                          <p:spTgt spid="7"/>
                                        </p:tgtEl>
                                      </p:cBhvr>
                                      <p:to x="100000" y="100000"/>
                                    </p:animScale>
                                    <p:animScale>
                                      <p:cBhvr>
                                        <p:cTn id="25" dur="26">
                                          <p:stCondLst>
                                            <p:cond delay="1642"/>
                                          </p:stCondLst>
                                        </p:cTn>
                                        <p:tgtEl>
                                          <p:spTgt spid="7"/>
                                        </p:tgtEl>
                                      </p:cBhvr>
                                      <p:to x="100000" y="90000"/>
                                    </p:animScale>
                                    <p:animScale>
                                      <p:cBhvr>
                                        <p:cTn id="26" dur="166" decel="50000">
                                          <p:stCondLst>
                                            <p:cond delay="1668"/>
                                          </p:stCondLst>
                                        </p:cTn>
                                        <p:tgtEl>
                                          <p:spTgt spid="7"/>
                                        </p:tgtEl>
                                      </p:cBhvr>
                                      <p:to x="100000" y="100000"/>
                                    </p:animScale>
                                    <p:animScale>
                                      <p:cBhvr>
                                        <p:cTn id="27" dur="26">
                                          <p:stCondLst>
                                            <p:cond delay="1808"/>
                                          </p:stCondLst>
                                        </p:cTn>
                                        <p:tgtEl>
                                          <p:spTgt spid="7"/>
                                        </p:tgtEl>
                                      </p:cBhvr>
                                      <p:to x="100000" y="95000"/>
                                    </p:animScale>
                                    <p:animScale>
                                      <p:cBhvr>
                                        <p:cTn id="2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Troll laugh (1)">
            <a:hlinkClick r:id="" action="ppaction://media"/>
            <a:extLst>
              <a:ext uri="{FF2B5EF4-FFF2-40B4-BE49-F238E27FC236}">
                <a16:creationId xmlns:a16="http://schemas.microsoft.com/office/drawing/2014/main" id="{B192BF10-2511-5B8C-407F-97B95D4C654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237397" y="4167770"/>
            <a:ext cx="2070370" cy="2070370"/>
          </a:xfrm>
          <a:prstGeom prst="rect">
            <a:avLst/>
          </a:prstGeom>
        </p:spPr>
      </p:pic>
      <p:pic>
        <p:nvPicPr>
          <p:cNvPr id="5" name="Picture 4">
            <a:extLst>
              <a:ext uri="{FF2B5EF4-FFF2-40B4-BE49-F238E27FC236}">
                <a16:creationId xmlns:a16="http://schemas.microsoft.com/office/drawing/2014/main" id="{CA0C31AF-12BB-0752-AD01-055C667CBE3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50214" y="375239"/>
            <a:ext cx="3070698" cy="2303024"/>
          </a:xfrm>
          <a:prstGeom prst="rect">
            <a:avLst/>
          </a:prstGeom>
        </p:spPr>
      </p:pic>
      <p:sp>
        <p:nvSpPr>
          <p:cNvPr id="3" name="Content Placeholder 2">
            <a:extLst>
              <a:ext uri="{FF2B5EF4-FFF2-40B4-BE49-F238E27FC236}">
                <a16:creationId xmlns:a16="http://schemas.microsoft.com/office/drawing/2014/main" id="{CEDA4833-627E-BAED-0FE5-E9397A9C6BBB}"/>
              </a:ext>
            </a:extLst>
          </p:cNvPr>
          <p:cNvSpPr>
            <a:spLocks noGrp="1"/>
          </p:cNvSpPr>
          <p:nvPr>
            <p:ph idx="1"/>
          </p:nvPr>
        </p:nvSpPr>
        <p:spPr>
          <a:xfrm>
            <a:off x="145915" y="1371600"/>
            <a:ext cx="11389468" cy="4847085"/>
          </a:xfrm>
        </p:spPr>
        <p:txBody>
          <a:bodyPr>
            <a:normAutofit/>
          </a:bodyPr>
          <a:lstStyle/>
          <a:p>
            <a:r>
              <a:rPr lang="en-US" sz="4800" dirty="0"/>
              <a:t>Hooray! – “Cheer” </a:t>
            </a:r>
          </a:p>
          <a:p>
            <a:endParaRPr lang="en-US" sz="4800" dirty="0"/>
          </a:p>
          <a:p>
            <a:r>
              <a:rPr lang="en-US" sz="4800" dirty="0"/>
              <a:t>Troll – “Uh – oh…..”</a:t>
            </a:r>
          </a:p>
          <a:p>
            <a:endParaRPr lang="en-US" sz="4800" dirty="0"/>
          </a:p>
          <a:p>
            <a:r>
              <a:rPr lang="en-US" sz="4800" dirty="0"/>
              <a:t>  When the troll laughs – “That’s not true!"</a:t>
            </a:r>
          </a:p>
        </p:txBody>
      </p:sp>
      <p:pic>
        <p:nvPicPr>
          <p:cNvPr id="6" name="Content Placeholder 4">
            <a:extLst>
              <a:ext uri="{FF2B5EF4-FFF2-40B4-BE49-F238E27FC236}">
                <a16:creationId xmlns:a16="http://schemas.microsoft.com/office/drawing/2014/main" id="{E83087B5-1D0E-067D-B791-410A24ACFB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96000" y="2775273"/>
            <a:ext cx="1744494" cy="1356829"/>
          </a:xfrm>
          <a:prstGeom prst="rect">
            <a:avLst/>
          </a:prstGeom>
        </p:spPr>
      </p:pic>
      <p:pic>
        <p:nvPicPr>
          <p:cNvPr id="10" name="troll hooray">
            <a:hlinkClick r:id="" action="ppaction://media"/>
            <a:extLst>
              <a:ext uri="{FF2B5EF4-FFF2-40B4-BE49-F238E27FC236}">
                <a16:creationId xmlns:a16="http://schemas.microsoft.com/office/drawing/2014/main" id="{F5305906-55D7-339D-4EB1-74860F564A60}"/>
              </a:ext>
            </a:extLst>
          </p:cNvPr>
          <p:cNvPicPr>
            <a:picLocks noChangeAspect="1"/>
          </p:cNvPicPr>
          <p:nvPr>
            <a:videoFile r:link="rId4"/>
            <p:extLst>
              <p:ext uri="{DAA4B4D4-6D71-4841-9C94-3DE7FCFB9230}">
                <p14:media xmlns:p14="http://schemas.microsoft.com/office/powerpoint/2010/main" r:embed="rId3"/>
              </p:ext>
            </p:extLst>
          </p:nvPr>
        </p:nvPicPr>
        <p:blipFill>
          <a:blip r:embed="rId11"/>
          <a:stretch>
            <a:fillRect/>
          </a:stretch>
        </p:blipFill>
        <p:spPr>
          <a:xfrm>
            <a:off x="8420912" y="1047611"/>
            <a:ext cx="1190625" cy="1190625"/>
          </a:xfrm>
          <a:prstGeom prst="rect">
            <a:avLst/>
          </a:prstGeom>
        </p:spPr>
      </p:pic>
      <p:pic>
        <p:nvPicPr>
          <p:cNvPr id="11" name="troll hooray">
            <a:hlinkClick r:id="" action="ppaction://media"/>
            <a:extLst>
              <a:ext uri="{FF2B5EF4-FFF2-40B4-BE49-F238E27FC236}">
                <a16:creationId xmlns:a16="http://schemas.microsoft.com/office/drawing/2014/main" id="{828D1546-124B-F1E7-E382-E06E902BE1F2}"/>
              </a:ext>
            </a:extLst>
          </p:cNvPr>
          <p:cNvPicPr>
            <a:picLocks noChangeAspect="1"/>
          </p:cNvPicPr>
          <p:nvPr>
            <a:videoFile r:link="rId5"/>
            <p:extLst>
              <p:ext uri="{DAA4B4D4-6D71-4841-9C94-3DE7FCFB9230}">
                <p14:media xmlns:p14="http://schemas.microsoft.com/office/powerpoint/2010/main" r:embed="rId3">
                  <p14:trim end="3125"/>
                </p14:media>
              </p:ext>
            </p:extLst>
          </p:nvPr>
        </p:nvPicPr>
        <p:blipFill>
          <a:blip r:embed="rId11"/>
          <a:stretch>
            <a:fillRect/>
          </a:stretch>
        </p:blipFill>
        <p:spPr>
          <a:xfrm>
            <a:off x="8660834" y="1403179"/>
            <a:ext cx="1275084" cy="1275084"/>
          </a:xfrm>
          <a:prstGeom prst="rect">
            <a:avLst/>
          </a:prstGeom>
        </p:spPr>
      </p:pic>
      <p:pic>
        <p:nvPicPr>
          <p:cNvPr id="12" name="Troll laugh (1)">
            <a:hlinkClick r:id="" action="ppaction://media"/>
            <a:extLst>
              <a:ext uri="{FF2B5EF4-FFF2-40B4-BE49-F238E27FC236}">
                <a16:creationId xmlns:a16="http://schemas.microsoft.com/office/drawing/2014/main" id="{6819A59F-E3BF-6F73-DE0D-C2978C21A4E9}"/>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3628559" y="5202955"/>
            <a:ext cx="1190625" cy="1190625"/>
          </a:xfrm>
          <a:prstGeom prst="rect">
            <a:avLst/>
          </a:prstGeom>
        </p:spPr>
      </p:pic>
    </p:spTree>
    <p:extLst>
      <p:ext uri="{BB962C8B-B14F-4D97-AF65-F5344CB8AC3E}">
        <p14:creationId xmlns:p14="http://schemas.microsoft.com/office/powerpoint/2010/main" val="142738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5"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fltVal val="0"/>
                                          </p:val>
                                        </p:tav>
                                        <p:tav tm="100000">
                                          <p:val>
                                            <p:strVal val="#ppt_w"/>
                                          </p:val>
                                        </p:tav>
                                      </p:tavLst>
                                    </p:anim>
                                    <p:anim calcmode="lin" valueType="num">
                                      <p:cBhvr>
                                        <p:cTn id="12" dur="1000" fill="hold"/>
                                        <p:tgtEl>
                                          <p:spTgt spid="6"/>
                                        </p:tgtEl>
                                        <p:attrNameLst>
                                          <p:attrName>ppt_h</p:attrName>
                                        </p:attrNameLst>
                                      </p:cBhvr>
                                      <p:tavLst>
                                        <p:tav tm="0">
                                          <p:val>
                                            <p:fltVal val="0"/>
                                          </p:val>
                                        </p:tav>
                                        <p:tav tm="100000">
                                          <p:val>
                                            <p:strVal val="#ppt_h"/>
                                          </p:val>
                                        </p:tav>
                                      </p:tavLst>
                                    </p:anim>
                                    <p:anim calcmode="lin" valueType="num">
                                      <p:cBhvr>
                                        <p:cTn id="13" dur="1000" fill="hold"/>
                                        <p:tgtEl>
                                          <p:spTgt spid="6"/>
                                        </p:tgtEl>
                                        <p:attrNameLst>
                                          <p:attrName>style.rotation</p:attrName>
                                        </p:attrNameLst>
                                      </p:cBhvr>
                                      <p:tavLst>
                                        <p:tav tm="0">
                                          <p:val>
                                            <p:fltVal val="90"/>
                                          </p:val>
                                        </p:tav>
                                        <p:tav tm="100000">
                                          <p:val>
                                            <p:fltVal val="0"/>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57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9"/>
                </p:tgtEl>
              </p:cMediaNode>
            </p:video>
            <p:video>
              <p:cMediaNode vol="80000">
                <p:cTn id="20" fill="hold" display="0">
                  <p:stCondLst>
                    <p:cond delay="indefinite"/>
                  </p:stCondLst>
                </p:cTn>
                <p:tgtEl>
                  <p:spTgt spid="10"/>
                </p:tgtEl>
              </p:cMediaNode>
            </p:video>
            <p:video>
              <p:cMediaNode vol="80000">
                <p:cTn id="21" fill="hold" display="0">
                  <p:stCondLst>
                    <p:cond delay="indefinite"/>
                  </p:stCondLst>
                </p:cTn>
                <p:tgtEl>
                  <p:spTgt spid="11"/>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fill="hold" display="0">
                  <p:stCondLst>
                    <p:cond delay="indefinite"/>
                  </p:stCondLst>
                </p:cTn>
                <p:tgtEl>
                  <p:spTgt spid="12"/>
                </p:tgtEl>
              </p:cMediaNode>
            </p:video>
            <p:seq concurrent="1" nextAc="seek">
              <p:cTn id="28" restart="whenNotActive" fill="hold" evtFilter="cancelBubble" nodeType="interactiveSeq">
                <p:stCondLst>
                  <p:cond evt="onClick" delay="0">
                    <p:tgtEl>
                      <p:spTgt spid="1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3" y="989877"/>
            <a:ext cx="11760740" cy="5782183"/>
          </a:xfrm>
          <a:prstGeom prst="rect">
            <a:avLst/>
          </a:prstGeom>
        </p:spPr>
      </p:pic>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338706" y="443732"/>
            <a:ext cx="2506200" cy="1949266"/>
          </a:xfrm>
          <a:prstGeom prst="rect">
            <a:avLst/>
          </a:prstGeom>
          <a:effectLst>
            <a:glow rad="101600">
              <a:srgbClr val="FFFF00">
                <a:alpha val="60000"/>
              </a:srgbClr>
            </a:glow>
          </a:effectLst>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606842" y="114432"/>
            <a:ext cx="2660698" cy="2069432"/>
          </a:xfrm>
          <a:prstGeom prst="rect">
            <a:avLst/>
          </a:prstGeom>
          <a:effectLst>
            <a:glow rad="101600">
              <a:srgbClr val="FFFF00">
                <a:alpha val="60000"/>
              </a:srgbClr>
            </a:glow>
          </a:effectLst>
        </p:spPr>
      </p:pic>
      <p:sp>
        <p:nvSpPr>
          <p:cNvPr id="6" name="Rectangle 5">
            <a:extLst>
              <a:ext uri="{FF2B5EF4-FFF2-40B4-BE49-F238E27FC236}">
                <a16:creationId xmlns:a16="http://schemas.microsoft.com/office/drawing/2014/main" id="{A0209EC7-AB9A-4128-779C-27870EAC0AC1}"/>
              </a:ext>
            </a:extLst>
          </p:cNvPr>
          <p:cNvSpPr/>
          <p:nvPr/>
        </p:nvSpPr>
        <p:spPr>
          <a:xfrm>
            <a:off x="95656" y="114432"/>
            <a:ext cx="11880714" cy="619317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0" dirty="0"/>
              <a:t>Are you ready?? </a:t>
            </a:r>
          </a:p>
        </p:txBody>
      </p:sp>
    </p:spTree>
    <p:extLst>
      <p:ext uri="{BB962C8B-B14F-4D97-AF65-F5344CB8AC3E}">
        <p14:creationId xmlns:p14="http://schemas.microsoft.com/office/powerpoint/2010/main" val="66971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37" fill="hold" grpId="0" nodeType="clickEffect">
                                  <p:stCondLst>
                                    <p:cond delay="0"/>
                                  </p:stCondLst>
                                  <p:childTnLst>
                                    <p:animEffect transition="out" filter="barn(outVertic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100" fill="hold">
                                          <p:stCondLst>
                                            <p:cond delay="0"/>
                                          </p:stCondLst>
                                        </p:cTn>
                                        <p:tgtEl>
                                          <p:spTgt spid="4"/>
                                        </p:tgtEl>
                                        <p:attrNameLst>
                                          <p:attrName>r</p:attrName>
                                        </p:attrNameLst>
                                      </p:cBhvr>
                                    </p:animRot>
                                    <p:animRot by="-240000">
                                      <p:cBhvr>
                                        <p:cTn id="12" dur="200" fill="hold">
                                          <p:stCondLst>
                                            <p:cond delay="200"/>
                                          </p:stCondLst>
                                        </p:cTn>
                                        <p:tgtEl>
                                          <p:spTgt spid="4"/>
                                        </p:tgtEl>
                                        <p:attrNameLst>
                                          <p:attrName>r</p:attrName>
                                        </p:attrNameLst>
                                      </p:cBhvr>
                                    </p:animRot>
                                    <p:animRot by="240000">
                                      <p:cBhvr>
                                        <p:cTn id="13" dur="200" fill="hold">
                                          <p:stCondLst>
                                            <p:cond delay="400"/>
                                          </p:stCondLst>
                                        </p:cTn>
                                        <p:tgtEl>
                                          <p:spTgt spid="4"/>
                                        </p:tgtEl>
                                        <p:attrNameLst>
                                          <p:attrName>r</p:attrName>
                                        </p:attrNameLst>
                                      </p:cBhvr>
                                    </p:animRot>
                                    <p:animRot by="-240000">
                                      <p:cBhvr>
                                        <p:cTn id="14" dur="200" fill="hold">
                                          <p:stCondLst>
                                            <p:cond delay="600"/>
                                          </p:stCondLst>
                                        </p:cTn>
                                        <p:tgtEl>
                                          <p:spTgt spid="4"/>
                                        </p:tgtEl>
                                        <p:attrNameLst>
                                          <p:attrName>r</p:attrName>
                                        </p:attrNameLst>
                                      </p:cBhvr>
                                    </p:animRot>
                                    <p:animRot by="120000">
                                      <p:cBhvr>
                                        <p:cTn id="15" dur="200" fill="hold">
                                          <p:stCondLst>
                                            <p:cond delay="800"/>
                                          </p:stCondLst>
                                        </p:cTn>
                                        <p:tgtEl>
                                          <p:spTgt spid="4"/>
                                        </p:tgtEl>
                                        <p:attrNameLst>
                                          <p:attrName>r</p:attrName>
                                        </p:attrNameLst>
                                      </p:cBhvr>
                                    </p:animRot>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44E6105-2AD1-86C5-3732-BA10F5C9B3A2}"/>
              </a:ext>
            </a:extLst>
          </p:cNvPr>
          <p:cNvSpPr>
            <a:spLocks noGrp="1"/>
          </p:cNvSpPr>
          <p:nvPr>
            <p:ph idx="1"/>
          </p:nvPr>
        </p:nvSpPr>
        <p:spPr>
          <a:xfrm>
            <a:off x="5408340" y="1561172"/>
            <a:ext cx="6097859" cy="4657514"/>
          </a:xfrm>
        </p:spPr>
        <p:txBody>
          <a:bodyPr>
            <a:normAutofit/>
          </a:bodyPr>
          <a:lstStyle/>
          <a:p>
            <a:pPr marL="0" indent="0" algn="ctr" rtl="0">
              <a:spcBef>
                <a:spcPts val="0"/>
              </a:spcBef>
              <a:spcAft>
                <a:spcPts val="800"/>
              </a:spcAft>
              <a:buNone/>
            </a:pPr>
            <a:r>
              <a:rPr lang="en-US" sz="4400" b="0" i="0" u="none" strike="noStrike" dirty="0">
                <a:solidFill>
                  <a:srgbClr val="000000"/>
                </a:solidFill>
                <a:effectLst/>
              </a:rPr>
              <a:t>If you change the way you look at things, the things you look at change. </a:t>
            </a:r>
          </a:p>
          <a:p>
            <a:pPr marL="0" indent="0" algn="ctr" rtl="0">
              <a:spcBef>
                <a:spcPts val="0"/>
              </a:spcBef>
              <a:spcAft>
                <a:spcPts val="800"/>
              </a:spcAft>
              <a:buNone/>
            </a:pPr>
            <a:r>
              <a:rPr lang="en-US" sz="3200" b="0" i="0" u="none" strike="noStrike" dirty="0">
                <a:solidFill>
                  <a:srgbClr val="000000"/>
                </a:solidFill>
                <a:effectLst/>
              </a:rPr>
              <a:t>~Wayne Dyer</a:t>
            </a:r>
            <a:endParaRPr lang="en-US" sz="3200" b="0" dirty="0">
              <a:effectLst/>
            </a:endParaRPr>
          </a:p>
          <a:p>
            <a:pPr marL="0" indent="0">
              <a:buNone/>
            </a:pPr>
            <a:br>
              <a:rPr lang="en-US" sz="3200" dirty="0"/>
            </a:br>
            <a:endParaRPr lang="en-US" sz="3200" dirty="0"/>
          </a:p>
        </p:txBody>
      </p:sp>
      <p:pic>
        <p:nvPicPr>
          <p:cNvPr id="5" name="Picture 4">
            <a:extLst>
              <a:ext uri="{FF2B5EF4-FFF2-40B4-BE49-F238E27FC236}">
                <a16:creationId xmlns:a16="http://schemas.microsoft.com/office/drawing/2014/main" id="{243ACB01-069C-409F-8DE3-56A12526C87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750" b="96750" l="2250" r="99750">
                        <a14:foregroundMark x1="47250" y1="8750" x2="47250" y2="8750"/>
                        <a14:foregroundMark x1="45250" y1="2500" x2="45250" y2="2500"/>
                        <a14:foregroundMark x1="78000" y1="58500" x2="78000" y2="58500"/>
                        <a14:foregroundMark x1="79000" y1="48000" x2="79000" y2="48000"/>
                        <a14:foregroundMark x1="71250" y1="42500" x2="71250" y2="42500"/>
                        <a14:foregroundMark x1="96250" y1="53500" x2="96250" y2="53500"/>
                        <a14:foregroundMark x1="90000" y1="66250" x2="90000" y2="66250"/>
                        <a14:foregroundMark x1="19250" y1="82500" x2="19250" y2="82500"/>
                        <a14:foregroundMark x1="7250" y1="71250" x2="7250" y2="71250"/>
                        <a14:foregroundMark x1="9000" y1="83500" x2="9000" y2="83500"/>
                        <a14:foregroundMark x1="8250" y1="93750" x2="8250" y2="93750"/>
                        <a14:foregroundMark x1="11000" y1="96750" x2="11000" y2="96750"/>
                        <a14:foregroundMark x1="30250" y1="92750" x2="30250" y2="92750"/>
                        <a14:foregroundMark x1="43500" y1="85250" x2="43500" y2="85250"/>
                        <a14:foregroundMark x1="65500" y1="78750" x2="65500" y2="78750"/>
                        <a14:foregroundMark x1="78500" y1="82250" x2="78500" y2="82250"/>
                        <a14:foregroundMark x1="81250" y1="82500" x2="81250" y2="82500"/>
                        <a14:foregroundMark x1="91500" y1="68750" x2="91500" y2="68750"/>
                        <a14:foregroundMark x1="94750" y1="61250" x2="94750" y2="61250"/>
                        <a14:foregroundMark x1="91250" y1="54000" x2="91250" y2="54000"/>
                        <a14:foregroundMark x1="93250" y1="51000" x2="93250" y2="51000"/>
                        <a14:foregroundMark x1="86750" y1="51500" x2="86750" y2="51500"/>
                        <a14:foregroundMark x1="95000" y1="96250" x2="95000" y2="96250"/>
                        <a14:foregroundMark x1="94000" y1="87000" x2="94000" y2="87000"/>
                        <a14:foregroundMark x1="76750" y1="84750" x2="76750" y2="84750"/>
                        <a14:foregroundMark x1="61000" y1="82500" x2="61000" y2="82500"/>
                        <a14:foregroundMark x1="34750" y1="75000" x2="34750" y2="75000"/>
                        <a14:foregroundMark x1="35250" y1="73000" x2="35250" y2="73000"/>
                        <a14:foregroundMark x1="45750" y1="77250" x2="45750" y2="77250"/>
                        <a14:foregroundMark x1="45750" y1="77250" x2="45750" y2="77250"/>
                        <a14:foregroundMark x1="66000" y1="70500" x2="66000" y2="70500"/>
                        <a14:foregroundMark x1="81000" y1="57750" x2="81000" y2="57750"/>
                        <a14:foregroundMark x1="73500" y1="47250" x2="73500" y2="47250"/>
                        <a14:foregroundMark x1="69500" y1="44250" x2="69500" y2="44250"/>
                        <a14:foregroundMark x1="69500" y1="50000" x2="69500" y2="50000"/>
                        <a14:foregroundMark x1="69750" y1="56500" x2="69750" y2="56500"/>
                        <a14:foregroundMark x1="67500" y1="55000" x2="67500" y2="55000"/>
                        <a14:foregroundMark x1="63750" y1="62500" x2="63750" y2="62500"/>
                        <a14:foregroundMark x1="63750" y1="62500" x2="63750" y2="62500"/>
                        <a14:foregroundMark x1="64500" y1="59750" x2="64500" y2="59750"/>
                        <a14:foregroundMark x1="58500" y1="63750" x2="58500" y2="63750"/>
                        <a14:foregroundMark x1="53500" y1="65500" x2="53500" y2="65500"/>
                        <a14:foregroundMark x1="48250" y1="67000" x2="48250" y2="67000"/>
                        <a14:foregroundMark x1="57000" y1="66500" x2="57000" y2="66500"/>
                        <a14:foregroundMark x1="58750" y1="64250" x2="58750" y2="64250"/>
                        <a14:foregroundMark x1="79500" y1="54000" x2="79500" y2="54000"/>
                        <a14:foregroundMark x1="77000" y1="50500" x2="77000" y2="50500"/>
                        <a14:foregroundMark x1="75250" y1="49750" x2="75250" y2="49750"/>
                        <a14:foregroundMark x1="92250" y1="52750" x2="92250" y2="52750"/>
                        <a14:foregroundMark x1="99750" y1="52250" x2="99750" y2="52250"/>
                        <a14:foregroundMark x1="46750" y1="6500" x2="46750" y2="6500"/>
                        <a14:foregroundMark x1="35750" y1="12250" x2="35750" y2="12250"/>
                        <a14:foregroundMark x1="33500" y1="15250" x2="33500" y2="15250"/>
                        <a14:foregroundMark x1="28500" y1="18250" x2="28500" y2="18250"/>
                        <a14:foregroundMark x1="25000" y1="22000" x2="25000" y2="22000"/>
                        <a14:foregroundMark x1="25000" y1="22000" x2="25000" y2="22000"/>
                        <a14:foregroundMark x1="29500" y1="18250" x2="29500" y2="18250"/>
                        <a14:foregroundMark x1="38000" y1="4500" x2="38000" y2="4500"/>
                        <a14:foregroundMark x1="37500" y1="1500" x2="37500" y2="1500"/>
                        <a14:foregroundMark x1="51750" y1="5500" x2="51750" y2="5500"/>
                        <a14:foregroundMark x1="82000" y1="89000" x2="82000" y2="89000"/>
                        <a14:foregroundMark x1="91000" y1="87250" x2="91000" y2="87250"/>
                        <a14:foregroundMark x1="98250" y1="75500" x2="98250" y2="75500"/>
                        <a14:foregroundMark x1="98500" y1="73250" x2="98500" y2="73250"/>
                        <a14:foregroundMark x1="98500" y1="73250" x2="98500" y2="73250"/>
                        <a14:foregroundMark x1="2250" y1="90750" x2="2250" y2="90750"/>
                        <a14:foregroundMark x1="43750" y1="8500" x2="43750" y2="8500"/>
                        <a14:foregroundMark x1="40500" y1="13500" x2="40500" y2="13500"/>
                        <a14:foregroundMark x1="44000" y1="11500" x2="44000" y2="11500"/>
                        <a14:foregroundMark x1="59750" y1="10000" x2="59750" y2="10000"/>
                        <a14:foregroundMark x1="64250" y1="15000" x2="64250" y2="15000"/>
                        <a14:foregroundMark x1="64000" y1="17000" x2="64000" y2="17000"/>
                        <a14:foregroundMark x1="65750" y1="19750" x2="65750" y2="19750"/>
                        <a14:foregroundMark x1="63750" y1="9750" x2="63750" y2="9750"/>
                        <a14:foregroundMark x1="64000" y1="6500" x2="64000" y2="6500"/>
                        <a14:foregroundMark x1="61250" y1="4500" x2="61250" y2="4500"/>
                        <a14:foregroundMark x1="52500" y1="1500" x2="52500" y2="1500"/>
                        <a14:foregroundMark x1="38500" y1="2000" x2="38500" y2="2000"/>
                        <a14:foregroundMark x1="28500" y1="7750" x2="28500" y2="7750"/>
                        <a14:foregroundMark x1="23000" y1="17250" x2="23000" y2="17250"/>
                        <a14:foregroundMark x1="19250" y1="22500" x2="19250" y2="22500"/>
                        <a14:foregroundMark x1="24250" y1="24750" x2="24250" y2="24750"/>
                        <a14:foregroundMark x1="27750" y1="25750" x2="27750" y2="25750"/>
                        <a14:foregroundMark x1="30000" y1="13000" x2="30000" y2="13000"/>
                        <a14:foregroundMark x1="36500" y1="4500" x2="36500" y2="4500"/>
                        <a14:foregroundMark x1="32250" y1="8000" x2="32250" y2="8000"/>
                        <a14:foregroundMark x1="56000" y1="10250" x2="56000" y2="10250"/>
                        <a14:foregroundMark x1="57750" y1="13000" x2="57750" y2="13000"/>
                        <a14:foregroundMark x1="58750" y1="750" x2="58750" y2="750"/>
                      </a14:backgroundRemoval>
                    </a14:imgEffect>
                  </a14:imgLayer>
                </a14:imgProps>
              </a:ext>
              <a:ext uri="{28A0092B-C50C-407E-A947-70E740481C1C}">
                <a14:useLocalDpi xmlns:a14="http://schemas.microsoft.com/office/drawing/2010/main" val="0"/>
              </a:ext>
            </a:extLst>
          </a:blip>
          <a:stretch>
            <a:fillRect/>
          </a:stretch>
        </p:blipFill>
        <p:spPr>
          <a:xfrm>
            <a:off x="685801" y="1268451"/>
            <a:ext cx="4321097" cy="4321097"/>
          </a:xfrm>
          <a:prstGeom prst="rect">
            <a:avLst/>
          </a:prstGeom>
        </p:spPr>
      </p:pic>
    </p:spTree>
    <p:extLst>
      <p:ext uri="{BB962C8B-B14F-4D97-AF65-F5344CB8AC3E}">
        <p14:creationId xmlns:p14="http://schemas.microsoft.com/office/powerpoint/2010/main" val="1154914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F78613A-3E58-7D08-02B8-1BEA5E0215B2}"/>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429" b="98571" l="10000" r="90000">
                        <a14:foregroundMark x1="28778" y1="8286" x2="28778" y2="8286"/>
                        <a14:foregroundMark x1="33111" y1="3857" x2="33111" y2="3857"/>
                        <a14:foregroundMark x1="58889" y1="96143" x2="58889" y2="96143"/>
                        <a14:foregroundMark x1="28222" y1="19571" x2="28222" y2="19571"/>
                        <a14:foregroundMark x1="34778" y1="22286" x2="34778" y2="22286"/>
                        <a14:foregroundMark x1="28889" y1="29286" x2="28889" y2="29286"/>
                        <a14:foregroundMark x1="36889" y1="12286" x2="36889" y2="12286"/>
                        <a14:foregroundMark x1="26333" y1="7000" x2="26333" y2="7000"/>
                        <a14:foregroundMark x1="40778" y1="96714" x2="40778" y2="96714"/>
                        <a14:foregroundMark x1="54556" y1="98571" x2="54556" y2="98571"/>
                      </a14:backgroundRemoval>
                    </a14:imgEffect>
                  </a14:imgLayer>
                </a14:imgProps>
              </a:ext>
              <a:ext uri="{28A0092B-C50C-407E-A947-70E740481C1C}">
                <a14:useLocalDpi xmlns:a14="http://schemas.microsoft.com/office/drawing/2010/main" val="0"/>
              </a:ext>
            </a:extLst>
          </a:blip>
          <a:stretch>
            <a:fillRect/>
          </a:stretch>
        </p:blipFill>
        <p:spPr>
          <a:xfrm>
            <a:off x="4128046" y="980591"/>
            <a:ext cx="6966419" cy="5418327"/>
          </a:xfrm>
          <a:effectLst>
            <a:glow rad="101600">
              <a:srgbClr val="92D050">
                <a:alpha val="60000"/>
              </a:srgbClr>
            </a:glow>
          </a:effectLst>
        </p:spPr>
      </p:pic>
      <p:pic>
        <p:nvPicPr>
          <p:cNvPr id="6" name="Picture 5">
            <a:extLst>
              <a:ext uri="{FF2B5EF4-FFF2-40B4-BE49-F238E27FC236}">
                <a16:creationId xmlns:a16="http://schemas.microsoft.com/office/drawing/2014/main" id="{730114FA-E988-6B56-493A-708E2BBDA07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904447" y="1951277"/>
            <a:ext cx="4902740" cy="3813243"/>
          </a:xfrm>
          <a:prstGeom prst="rect">
            <a:avLst/>
          </a:prstGeom>
        </p:spPr>
      </p:pic>
      <p:pic>
        <p:nvPicPr>
          <p:cNvPr id="8" name="Content Placeholder 4">
            <a:extLst>
              <a:ext uri="{FF2B5EF4-FFF2-40B4-BE49-F238E27FC236}">
                <a16:creationId xmlns:a16="http://schemas.microsoft.com/office/drawing/2014/main" id="{0B74B7D5-A736-3671-3D8C-F5A2BD902B2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882269" y="1164089"/>
            <a:ext cx="5573433" cy="4200715"/>
          </a:xfrm>
          <a:prstGeom prst="rect">
            <a:avLst/>
          </a:prstGeom>
        </p:spPr>
      </p:pic>
      <p:sp>
        <p:nvSpPr>
          <p:cNvPr id="11" name="Speech Bubble: Rectangle 10">
            <a:extLst>
              <a:ext uri="{FF2B5EF4-FFF2-40B4-BE49-F238E27FC236}">
                <a16:creationId xmlns:a16="http://schemas.microsoft.com/office/drawing/2014/main" id="{FA52EA08-C601-5DFE-CB70-D67840760173}"/>
              </a:ext>
            </a:extLst>
          </p:cNvPr>
          <p:cNvSpPr/>
          <p:nvPr/>
        </p:nvSpPr>
        <p:spPr>
          <a:xfrm>
            <a:off x="9076267" y="316089"/>
            <a:ext cx="2765777" cy="1941689"/>
          </a:xfrm>
          <a:prstGeom prst="wedgeRectCallout">
            <a:avLst>
              <a:gd name="adj1" fmla="val -58792"/>
              <a:gd name="adj2" fmla="val 7180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Who goes there?!?</a:t>
            </a:r>
          </a:p>
        </p:txBody>
      </p:sp>
    </p:spTree>
    <p:extLst>
      <p:ext uri="{BB962C8B-B14F-4D97-AF65-F5344CB8AC3E}">
        <p14:creationId xmlns:p14="http://schemas.microsoft.com/office/powerpoint/2010/main" val="327089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96BE2-CF9C-6B80-6494-CAA698CA24C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5258959-A91D-E200-EE1B-B9F1CA25AA0A}"/>
              </a:ext>
            </a:extLst>
          </p:cNvPr>
          <p:cNvSpPr>
            <a:spLocks noGrp="1"/>
          </p:cNvSpPr>
          <p:nvPr>
            <p:ph idx="1"/>
          </p:nvPr>
        </p:nvSpPr>
        <p:spPr/>
        <p:txBody>
          <a:bodyPr>
            <a:normAutofit/>
          </a:bodyPr>
          <a:lstStyle/>
          <a:p>
            <a:pPr marL="0" indent="0" algn="ctr">
              <a:buNone/>
            </a:pPr>
            <a:r>
              <a:rPr lang="en-US" sz="6000" dirty="0"/>
              <a:t>What is buy-in? </a:t>
            </a:r>
          </a:p>
        </p:txBody>
      </p:sp>
    </p:spTree>
    <p:extLst>
      <p:ext uri="{BB962C8B-B14F-4D97-AF65-F5344CB8AC3E}">
        <p14:creationId xmlns:p14="http://schemas.microsoft.com/office/powerpoint/2010/main" val="759131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67211-8CA7-3107-9F6A-52477AE6F9EF}"/>
              </a:ext>
            </a:extLst>
          </p:cNvPr>
          <p:cNvSpPr>
            <a:spLocks noGrp="1"/>
          </p:cNvSpPr>
          <p:nvPr>
            <p:ph type="title"/>
          </p:nvPr>
        </p:nvSpPr>
        <p:spPr/>
        <p:txBody>
          <a:bodyPr>
            <a:normAutofit/>
          </a:bodyPr>
          <a:lstStyle/>
          <a:p>
            <a:r>
              <a:rPr lang="en-US" sz="5400" b="1" dirty="0">
                <a:solidFill>
                  <a:srgbClr val="C00000"/>
                </a:solidFill>
              </a:rPr>
              <a:t>Buy in</a:t>
            </a:r>
          </a:p>
        </p:txBody>
      </p:sp>
      <p:sp>
        <p:nvSpPr>
          <p:cNvPr id="3" name="Content Placeholder 2">
            <a:extLst>
              <a:ext uri="{FF2B5EF4-FFF2-40B4-BE49-F238E27FC236}">
                <a16:creationId xmlns:a16="http://schemas.microsoft.com/office/drawing/2014/main" id="{960B3186-D903-3327-B6C3-653A5AE45396}"/>
              </a:ext>
            </a:extLst>
          </p:cNvPr>
          <p:cNvSpPr>
            <a:spLocks noGrp="1"/>
          </p:cNvSpPr>
          <p:nvPr>
            <p:ph idx="1"/>
          </p:nvPr>
        </p:nvSpPr>
        <p:spPr>
          <a:xfrm>
            <a:off x="685800" y="2248988"/>
            <a:ext cx="10820400" cy="4024125"/>
          </a:xfrm>
        </p:spPr>
        <p:txBody>
          <a:bodyPr>
            <a:normAutofit/>
          </a:bodyPr>
          <a:lstStyle/>
          <a:p>
            <a:pPr marL="0" indent="0">
              <a:buNone/>
            </a:pPr>
            <a:r>
              <a:rPr lang="en-US" sz="4400" dirty="0">
                <a:solidFill>
                  <a:srgbClr val="C00000"/>
                </a:solidFill>
                <a:latin typeface="Google Sans"/>
              </a:rPr>
              <a:t>A</a:t>
            </a:r>
            <a:r>
              <a:rPr lang="en-US" sz="4400" b="0" i="0" dirty="0">
                <a:solidFill>
                  <a:srgbClr val="C00000"/>
                </a:solidFill>
                <a:effectLst/>
                <a:latin typeface="Google Sans"/>
              </a:rPr>
              <a:t>cceptance of and willingness to actively support</a:t>
            </a:r>
            <a:r>
              <a:rPr lang="en-US" sz="4400" b="0" i="0" dirty="0">
                <a:solidFill>
                  <a:srgbClr val="040C28"/>
                </a:solidFill>
                <a:effectLst/>
                <a:latin typeface="Google Sans"/>
              </a:rPr>
              <a:t> </a:t>
            </a:r>
            <a:r>
              <a:rPr lang="en-US" sz="4400" b="0" i="0" dirty="0">
                <a:solidFill>
                  <a:srgbClr val="C00000"/>
                </a:solidFill>
                <a:effectLst/>
                <a:latin typeface="Google Sans"/>
              </a:rPr>
              <a:t>and participate </a:t>
            </a:r>
            <a:r>
              <a:rPr lang="en-US" sz="4400" b="0" i="0" dirty="0">
                <a:solidFill>
                  <a:srgbClr val="040C28"/>
                </a:solidFill>
                <a:effectLst/>
                <a:latin typeface="Google Sans"/>
              </a:rPr>
              <a:t>in something</a:t>
            </a:r>
            <a:r>
              <a:rPr lang="en-US" sz="4400" b="0" i="0" dirty="0">
                <a:solidFill>
                  <a:srgbClr val="1F1F1F"/>
                </a:solidFill>
                <a:effectLst/>
                <a:latin typeface="Google Sans"/>
              </a:rPr>
              <a:t> </a:t>
            </a:r>
            <a:r>
              <a:rPr lang="en-US" sz="4400" b="0" i="0" dirty="0">
                <a:solidFill>
                  <a:srgbClr val="1F1F1F"/>
                </a:solidFill>
                <a:effectLst/>
                <a:highlight>
                  <a:srgbClr val="FFFFFF"/>
                </a:highlight>
                <a:latin typeface="Google Sans"/>
              </a:rPr>
              <a:t>(such as a proposed new plan or policy)</a:t>
            </a:r>
            <a:endParaRPr lang="en-US" sz="4400" dirty="0"/>
          </a:p>
        </p:txBody>
      </p:sp>
      <p:sp>
        <p:nvSpPr>
          <p:cNvPr id="4" name="TextBox 3">
            <a:extLst>
              <a:ext uri="{FF2B5EF4-FFF2-40B4-BE49-F238E27FC236}">
                <a16:creationId xmlns:a16="http://schemas.microsoft.com/office/drawing/2014/main" id="{3400CAE8-12A4-DE44-8EAC-563C9EFC80E6}"/>
              </a:ext>
            </a:extLst>
          </p:cNvPr>
          <p:cNvSpPr txBox="1"/>
          <p:nvPr/>
        </p:nvSpPr>
        <p:spPr>
          <a:xfrm>
            <a:off x="9046724" y="5724295"/>
            <a:ext cx="2085827" cy="369332"/>
          </a:xfrm>
          <a:prstGeom prst="rect">
            <a:avLst/>
          </a:prstGeom>
          <a:noFill/>
        </p:spPr>
        <p:txBody>
          <a:bodyPr wrap="none" rtlCol="0">
            <a:spAutoFit/>
          </a:bodyPr>
          <a:lstStyle/>
          <a:p>
            <a:r>
              <a:rPr lang="en-US" dirty="0"/>
              <a:t>Merriam-Webster</a:t>
            </a:r>
          </a:p>
        </p:txBody>
      </p:sp>
      <p:cxnSp>
        <p:nvCxnSpPr>
          <p:cNvPr id="8" name="Straight Connector 7">
            <a:extLst>
              <a:ext uri="{FF2B5EF4-FFF2-40B4-BE49-F238E27FC236}">
                <a16:creationId xmlns:a16="http://schemas.microsoft.com/office/drawing/2014/main" id="{12C8E37D-42F9-3B44-3F9D-A8CE485FB569}"/>
              </a:ext>
            </a:extLst>
          </p:cNvPr>
          <p:cNvCxnSpPr/>
          <p:nvPr/>
        </p:nvCxnSpPr>
        <p:spPr>
          <a:xfrm>
            <a:off x="772886" y="2895599"/>
            <a:ext cx="2558142" cy="0"/>
          </a:xfrm>
          <a:prstGeom prst="line">
            <a:avLst/>
          </a:prstGeom>
          <a:ln>
            <a:solidFill>
              <a:schemeClr val="tx1"/>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C19B8B7-9B1F-B315-16AC-B31E9F94B3CE}"/>
              </a:ext>
            </a:extLst>
          </p:cNvPr>
          <p:cNvCxnSpPr/>
          <p:nvPr/>
        </p:nvCxnSpPr>
        <p:spPr>
          <a:xfrm>
            <a:off x="5045529" y="2895599"/>
            <a:ext cx="2558142" cy="0"/>
          </a:xfrm>
          <a:prstGeom prst="line">
            <a:avLst/>
          </a:prstGeom>
          <a:ln>
            <a:solidFill>
              <a:schemeClr val="tx1"/>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50BD291-2E04-A4B7-CBD3-0BAB5639406C}"/>
              </a:ext>
            </a:extLst>
          </p:cNvPr>
          <p:cNvCxnSpPr/>
          <p:nvPr/>
        </p:nvCxnSpPr>
        <p:spPr>
          <a:xfrm>
            <a:off x="3537858" y="3516084"/>
            <a:ext cx="2558142" cy="0"/>
          </a:xfrm>
          <a:prstGeom prst="line">
            <a:avLst/>
          </a:prstGeom>
          <a:ln>
            <a:solidFill>
              <a:schemeClr val="tx1"/>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69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44A93-4021-A003-8934-04CCDBDAD00B}"/>
              </a:ext>
            </a:extLst>
          </p:cNvPr>
          <p:cNvSpPr>
            <a:spLocks noGrp="1"/>
          </p:cNvSpPr>
          <p:nvPr>
            <p:ph type="title"/>
          </p:nvPr>
        </p:nvSpPr>
        <p:spPr/>
        <p:txBody>
          <a:bodyPr>
            <a:normAutofit/>
          </a:bodyPr>
          <a:lstStyle/>
          <a:p>
            <a:r>
              <a:rPr lang="en-US" sz="5400" b="1" dirty="0">
                <a:solidFill>
                  <a:srgbClr val="C00000"/>
                </a:solidFill>
              </a:rPr>
              <a:t>Enrollment</a:t>
            </a:r>
          </a:p>
        </p:txBody>
      </p:sp>
      <p:sp>
        <p:nvSpPr>
          <p:cNvPr id="3" name="Content Placeholder 2">
            <a:extLst>
              <a:ext uri="{FF2B5EF4-FFF2-40B4-BE49-F238E27FC236}">
                <a16:creationId xmlns:a16="http://schemas.microsoft.com/office/drawing/2014/main" id="{E36B217D-3952-966C-B46E-D47672B2EBB0}"/>
              </a:ext>
            </a:extLst>
          </p:cNvPr>
          <p:cNvSpPr>
            <a:spLocks noGrp="1"/>
          </p:cNvSpPr>
          <p:nvPr>
            <p:ph idx="1"/>
          </p:nvPr>
        </p:nvSpPr>
        <p:spPr>
          <a:xfrm>
            <a:off x="685799" y="2194560"/>
            <a:ext cx="11103429" cy="4024125"/>
          </a:xfrm>
        </p:spPr>
        <p:txBody>
          <a:bodyPr>
            <a:normAutofit/>
          </a:bodyPr>
          <a:lstStyle/>
          <a:p>
            <a:pPr marL="0" indent="0">
              <a:buNone/>
            </a:pPr>
            <a:r>
              <a:rPr lang="en-US" sz="4400" dirty="0">
                <a:solidFill>
                  <a:srgbClr val="333333"/>
                </a:solidFill>
                <a:highlight>
                  <a:srgbClr val="FFFFFF"/>
                </a:highlight>
                <a:latin typeface="lato" panose="020F0502020204030203" pitchFamily="34" charset="0"/>
              </a:rPr>
              <a:t>R</a:t>
            </a:r>
            <a:r>
              <a:rPr lang="en-US" sz="4400" b="0" i="0" dirty="0">
                <a:solidFill>
                  <a:srgbClr val="333333"/>
                </a:solidFill>
                <a:effectLst/>
                <a:highlight>
                  <a:srgbClr val="FFFFFF"/>
                </a:highlight>
                <a:latin typeface="lato" panose="020F0502020204030203" pitchFamily="34" charset="0"/>
              </a:rPr>
              <a:t>efers to the </a:t>
            </a:r>
            <a:r>
              <a:rPr lang="en-US" sz="4400" b="0" i="0" dirty="0">
                <a:solidFill>
                  <a:srgbClr val="C00000"/>
                </a:solidFill>
                <a:effectLst/>
                <a:highlight>
                  <a:srgbClr val="FFFFFF"/>
                </a:highlight>
                <a:latin typeface="lato" panose="020F0502020204030203" pitchFamily="34" charset="0"/>
              </a:rPr>
              <a:t>act or process of registering for something,</a:t>
            </a:r>
            <a:r>
              <a:rPr lang="en-US" sz="4400" b="0" i="0" dirty="0">
                <a:solidFill>
                  <a:srgbClr val="333333"/>
                </a:solidFill>
                <a:effectLst/>
                <a:highlight>
                  <a:srgbClr val="FFFFFF"/>
                </a:highlight>
                <a:latin typeface="lato" panose="020F0502020204030203" pitchFamily="34" charset="0"/>
              </a:rPr>
              <a:t> such as a course or program. </a:t>
            </a:r>
          </a:p>
          <a:p>
            <a:pPr marL="0" indent="0">
              <a:buNone/>
            </a:pPr>
            <a:endParaRPr lang="en-US" sz="4400" b="0" i="0" dirty="0">
              <a:solidFill>
                <a:srgbClr val="333333"/>
              </a:solidFill>
              <a:effectLst/>
              <a:highlight>
                <a:srgbClr val="FFFFFF"/>
              </a:highlight>
              <a:latin typeface="lato" panose="020F0502020204030203" pitchFamily="34" charset="0"/>
            </a:endParaRPr>
          </a:p>
          <a:p>
            <a:pPr marL="0" indent="0">
              <a:buNone/>
            </a:pPr>
            <a:r>
              <a:rPr lang="en-US" sz="4400" dirty="0">
                <a:solidFill>
                  <a:srgbClr val="333333"/>
                </a:solidFill>
                <a:highlight>
                  <a:srgbClr val="FFFFFF"/>
                </a:highlight>
                <a:latin typeface="lato" panose="020F0502020204030203" pitchFamily="34" charset="0"/>
              </a:rPr>
              <a:t>(</a:t>
            </a:r>
            <a:r>
              <a:rPr lang="en-US" sz="4400" b="0" i="0" dirty="0">
                <a:solidFill>
                  <a:srgbClr val="333333"/>
                </a:solidFill>
                <a:effectLst/>
                <a:highlight>
                  <a:srgbClr val="FFFFFF"/>
                </a:highlight>
                <a:latin typeface="lato" panose="020F0502020204030203" pitchFamily="34" charset="0"/>
              </a:rPr>
              <a:t>It’s typically used in educational, administrative, and </a:t>
            </a:r>
            <a:r>
              <a:rPr lang="en-US" sz="4400" b="0" i="1" dirty="0">
                <a:solidFill>
                  <a:srgbClr val="333333"/>
                </a:solidFill>
                <a:effectLst/>
                <a:highlight>
                  <a:srgbClr val="FFFFFF"/>
                </a:highlight>
                <a:latin typeface="lato" panose="020F0502020204030203" pitchFamily="34" charset="0"/>
              </a:rPr>
              <a:t>organizational</a:t>
            </a:r>
            <a:r>
              <a:rPr lang="en-US" sz="4400" b="0" i="0" dirty="0">
                <a:solidFill>
                  <a:srgbClr val="333333"/>
                </a:solidFill>
                <a:effectLst/>
                <a:highlight>
                  <a:srgbClr val="FFFFFF"/>
                </a:highlight>
                <a:latin typeface="lato" panose="020F0502020204030203" pitchFamily="34" charset="0"/>
              </a:rPr>
              <a:t> contexts.)</a:t>
            </a:r>
            <a:endParaRPr lang="en-US" sz="4400" dirty="0"/>
          </a:p>
        </p:txBody>
      </p:sp>
      <p:cxnSp>
        <p:nvCxnSpPr>
          <p:cNvPr id="4" name="Straight Connector 3">
            <a:extLst>
              <a:ext uri="{FF2B5EF4-FFF2-40B4-BE49-F238E27FC236}">
                <a16:creationId xmlns:a16="http://schemas.microsoft.com/office/drawing/2014/main" id="{F3C5264A-56E6-D01D-39B7-6ACBDE1BF078}"/>
              </a:ext>
            </a:extLst>
          </p:cNvPr>
          <p:cNvCxnSpPr>
            <a:cxnSpLocks/>
          </p:cNvCxnSpPr>
          <p:nvPr/>
        </p:nvCxnSpPr>
        <p:spPr>
          <a:xfrm>
            <a:off x="4114800" y="2830285"/>
            <a:ext cx="6640286" cy="0"/>
          </a:xfrm>
          <a:prstGeom prst="line">
            <a:avLst/>
          </a:prstGeom>
          <a:ln>
            <a:solidFill>
              <a:schemeClr val="tx1"/>
            </a:solidFill>
          </a:ln>
          <a:effectLst>
            <a:glow rad="635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5068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BE414-12CC-F539-A27C-4989ECD41FF5}"/>
              </a:ext>
            </a:extLst>
          </p:cNvPr>
          <p:cNvSpPr>
            <a:spLocks noGrp="1"/>
          </p:cNvSpPr>
          <p:nvPr>
            <p:ph type="title"/>
          </p:nvPr>
        </p:nvSpPr>
        <p:spPr>
          <a:xfrm>
            <a:off x="2481942" y="639315"/>
            <a:ext cx="9492343" cy="1293028"/>
          </a:xfrm>
        </p:spPr>
        <p:txBody>
          <a:bodyPr>
            <a:noAutofit/>
          </a:bodyPr>
          <a:lstStyle/>
          <a:p>
            <a:r>
              <a:rPr lang="en-US" sz="4800" b="1" dirty="0">
                <a:solidFill>
                  <a:srgbClr val="C00000"/>
                </a:solidFill>
              </a:rPr>
              <a:t>When you are the leader…</a:t>
            </a:r>
          </a:p>
        </p:txBody>
      </p:sp>
      <p:sp>
        <p:nvSpPr>
          <p:cNvPr id="3" name="Content Placeholder 2">
            <a:extLst>
              <a:ext uri="{FF2B5EF4-FFF2-40B4-BE49-F238E27FC236}">
                <a16:creationId xmlns:a16="http://schemas.microsoft.com/office/drawing/2014/main" id="{F40A4133-5D59-F016-64F1-FBCFFFCD5A4E}"/>
              </a:ext>
            </a:extLst>
          </p:cNvPr>
          <p:cNvSpPr>
            <a:spLocks noGrp="1"/>
          </p:cNvSpPr>
          <p:nvPr>
            <p:ph idx="1"/>
          </p:nvPr>
        </p:nvSpPr>
        <p:spPr/>
        <p:txBody>
          <a:bodyPr/>
          <a:lstStyle/>
          <a:p>
            <a:pPr>
              <a:spcAft>
                <a:spcPts val="1200"/>
              </a:spcAft>
            </a:pPr>
            <a:r>
              <a:rPr lang="en-US" sz="4400" dirty="0"/>
              <a:t>You need to make leadership decisions that serve your business and mission</a:t>
            </a:r>
          </a:p>
          <a:p>
            <a:pPr>
              <a:spcAft>
                <a:spcPts val="1200"/>
              </a:spcAft>
            </a:pPr>
            <a:r>
              <a:rPr lang="en-US" sz="4400" dirty="0"/>
              <a:t>You need to actively enroll your teams into these concepts</a:t>
            </a:r>
          </a:p>
          <a:p>
            <a:endParaRPr lang="en-US" dirty="0"/>
          </a:p>
        </p:txBody>
      </p:sp>
    </p:spTree>
    <p:extLst>
      <p:ext uri="{BB962C8B-B14F-4D97-AF65-F5344CB8AC3E}">
        <p14:creationId xmlns:p14="http://schemas.microsoft.com/office/powerpoint/2010/main" val="403708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0DE161CD-BED8-CA70-9800-5E61F4B6E7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8009" y="2634343"/>
            <a:ext cx="3828052" cy="3828052"/>
          </a:xfrm>
          <a:prstGeom prst="rect">
            <a:avLst/>
          </a:prstGeom>
        </p:spPr>
      </p:pic>
      <p:sp>
        <p:nvSpPr>
          <p:cNvPr id="2" name="Title 1">
            <a:extLst>
              <a:ext uri="{FF2B5EF4-FFF2-40B4-BE49-F238E27FC236}">
                <a16:creationId xmlns:a16="http://schemas.microsoft.com/office/drawing/2014/main" id="{0B155974-60E6-685A-20B5-3200B878E6D9}"/>
              </a:ext>
            </a:extLst>
          </p:cNvPr>
          <p:cNvSpPr>
            <a:spLocks noGrp="1"/>
          </p:cNvSpPr>
          <p:nvPr>
            <p:ph type="title"/>
          </p:nvPr>
        </p:nvSpPr>
        <p:spPr>
          <a:xfrm>
            <a:off x="348342" y="2133666"/>
            <a:ext cx="8610600" cy="1293028"/>
          </a:xfrm>
        </p:spPr>
        <p:txBody>
          <a:bodyPr>
            <a:noAutofit/>
          </a:bodyPr>
          <a:lstStyle/>
          <a:p>
            <a:r>
              <a:rPr lang="en-US" sz="4800" b="1" dirty="0">
                <a:solidFill>
                  <a:srgbClr val="C00000"/>
                </a:solidFill>
              </a:rPr>
              <a:t>Myth #2 - You need buy-in before you can act</a:t>
            </a:r>
          </a:p>
        </p:txBody>
      </p:sp>
    </p:spTree>
    <p:extLst>
      <p:ext uri="{BB962C8B-B14F-4D97-AF65-F5344CB8AC3E}">
        <p14:creationId xmlns:p14="http://schemas.microsoft.com/office/powerpoint/2010/main" val="155731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anim calcmode="lin" valueType="num">
                                      <p:cBhvr>
                                        <p:cTn id="9" dur="500"/>
                                        <p:tgtEl>
                                          <p:spTgt spid="4"/>
                                        </p:tgtEl>
                                        <p:attrNameLst>
                                          <p:attrName>ppt_x</p:attrName>
                                        </p:attrNameLst>
                                      </p:cBhvr>
                                      <p:tavLst>
                                        <p:tav tm="0">
                                          <p:val>
                                            <p:strVal val="ppt_x"/>
                                          </p:val>
                                        </p:tav>
                                        <p:tav tm="100000">
                                          <p:val>
                                            <p:fltVal val="0.5"/>
                                          </p:val>
                                        </p:tav>
                                      </p:tavLst>
                                    </p:anim>
                                    <p:anim calcmode="lin" valueType="num">
                                      <p:cBhvr>
                                        <p:cTn id="10" dur="500"/>
                                        <p:tgtEl>
                                          <p:spTgt spid="4"/>
                                        </p:tgtEl>
                                        <p:attrNameLst>
                                          <p:attrName>ppt_y</p:attrName>
                                        </p:attrNameLst>
                                      </p:cBhvr>
                                      <p:tavLst>
                                        <p:tav tm="0">
                                          <p:val>
                                            <p:strVal val="ppt_y"/>
                                          </p:val>
                                        </p:tav>
                                        <p:tav tm="100000">
                                          <p:val>
                                            <p:fltVal val="0.5"/>
                                          </p:val>
                                        </p:tav>
                                      </p:tavLst>
                                    </p:anim>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3" y="989877"/>
            <a:ext cx="11760740" cy="5782183"/>
          </a:xfrm>
          <a:prstGeom prst="rect">
            <a:avLst/>
          </a:prstGeom>
        </p:spPr>
      </p:pic>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2133669" y="2793931"/>
            <a:ext cx="2795239" cy="2174073"/>
          </a:xfrm>
          <a:prstGeom prst="rect">
            <a:avLst/>
          </a:prstGeom>
          <a:effectLst>
            <a:glow rad="101600">
              <a:srgbClr val="FFFF00">
                <a:alpha val="60000"/>
              </a:srgbClr>
            </a:glow>
          </a:effectLst>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1454010" y="2235259"/>
            <a:ext cx="2795238" cy="2174074"/>
          </a:xfrm>
          <a:prstGeom prst="rect">
            <a:avLst/>
          </a:prstGeom>
          <a:effectLst>
            <a:glow rad="101600">
              <a:srgbClr val="FFFF00">
                <a:alpha val="60000"/>
              </a:srgbClr>
            </a:glow>
          </a:effectLst>
        </p:spPr>
      </p:pic>
      <p:pic>
        <p:nvPicPr>
          <p:cNvPr id="10" name="Picture 9">
            <a:extLst>
              <a:ext uri="{FF2B5EF4-FFF2-40B4-BE49-F238E27FC236}">
                <a16:creationId xmlns:a16="http://schemas.microsoft.com/office/drawing/2014/main" id="{36ECBD44-6AF2-C83B-B4F6-87B683E2DD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06285" y="3981027"/>
            <a:ext cx="1331652" cy="1331652"/>
          </a:xfrm>
          <a:prstGeom prst="rect">
            <a:avLst/>
          </a:prstGeom>
          <a:effectLst>
            <a:glow rad="101600">
              <a:srgbClr val="FFFF00">
                <a:alpha val="60000"/>
              </a:srgbClr>
            </a:glow>
          </a:effectLst>
        </p:spPr>
      </p:pic>
    </p:spTree>
    <p:extLst>
      <p:ext uri="{BB962C8B-B14F-4D97-AF65-F5344CB8AC3E}">
        <p14:creationId xmlns:p14="http://schemas.microsoft.com/office/powerpoint/2010/main" val="157331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mph" presetSubtype="0" fill="hold" nodeType="clickEffect">
                                  <p:stCondLst>
                                    <p:cond delay="0"/>
                                  </p:stCondLst>
                                  <p:childTnLst>
                                    <p:animScale>
                                      <p:cBhvr>
                                        <p:cTn id="29" dur="2000" fill="hold"/>
                                        <p:tgtEl>
                                          <p:spTgt spid="10"/>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0937119-9E0A-5E2F-D4E2-5284107B8AED}"/>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1121464" y="2548678"/>
            <a:ext cx="2380952" cy="2380952"/>
          </a:xfrm>
          <a:effectLst>
            <a:glow rad="228600">
              <a:srgbClr val="FFFF00">
                <a:alpha val="40000"/>
              </a:srgbClr>
            </a:glow>
          </a:effectLst>
        </p:spPr>
      </p:pic>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4196627" y="836098"/>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2421940" y="2208659"/>
            <a:ext cx="4902740" cy="3813243"/>
          </a:xfrm>
          <a:prstGeom prst="rect">
            <a:avLst/>
          </a:prstGeom>
        </p:spPr>
      </p:pic>
      <p:pic>
        <p:nvPicPr>
          <p:cNvPr id="2" name="Troll laugh (1)">
            <a:hlinkClick r:id="" action="ppaction://media"/>
            <a:extLst>
              <a:ext uri="{FF2B5EF4-FFF2-40B4-BE49-F238E27FC236}">
                <a16:creationId xmlns:a16="http://schemas.microsoft.com/office/drawing/2014/main" id="{42E7A6CD-CE00-FB15-9C11-B23F737DCD8A}"/>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9490953" y="308299"/>
            <a:ext cx="2070370" cy="2070370"/>
          </a:xfrm>
          <a:prstGeom prst="rect">
            <a:avLst/>
          </a:prstGeom>
        </p:spPr>
      </p:pic>
      <p:pic>
        <p:nvPicPr>
          <p:cNvPr id="3" name="Troll laugh (1)">
            <a:hlinkClick r:id="" action="ppaction://media"/>
            <a:extLst>
              <a:ext uri="{FF2B5EF4-FFF2-40B4-BE49-F238E27FC236}">
                <a16:creationId xmlns:a16="http://schemas.microsoft.com/office/drawing/2014/main" id="{2F2616CF-610D-BF51-F95F-A9373FA058E0}"/>
              </a:ext>
            </a:extLst>
          </p:cNvPr>
          <p:cNvPicPr>
            <a:picLocks noChangeAspect="1"/>
          </p:cNvPicPr>
          <p:nvPr>
            <a:videoFile r:link="rId2"/>
            <p:extLst>
              <p:ext uri="{DAA4B4D4-6D71-4841-9C94-3DE7FCFB9230}">
                <p14:media xmlns:p14="http://schemas.microsoft.com/office/powerpoint/2010/main" r:embed="rId1"/>
              </p:ext>
            </p:extLst>
          </p:nvPr>
        </p:nvPicPr>
        <p:blipFill>
          <a:blip r:embed="rId12"/>
          <a:stretch>
            <a:fillRect/>
          </a:stretch>
        </p:blipFill>
        <p:spPr>
          <a:xfrm>
            <a:off x="10297886" y="5878286"/>
            <a:ext cx="979714" cy="979714"/>
          </a:xfrm>
          <a:prstGeom prst="rect">
            <a:avLst/>
          </a:prstGeom>
        </p:spPr>
      </p:pic>
      <p:pic>
        <p:nvPicPr>
          <p:cNvPr id="4" name="troll hooray">
            <a:hlinkClick r:id="" action="ppaction://media"/>
            <a:extLst>
              <a:ext uri="{FF2B5EF4-FFF2-40B4-BE49-F238E27FC236}">
                <a16:creationId xmlns:a16="http://schemas.microsoft.com/office/drawing/2014/main" id="{DA9A85E0-B1E0-BE55-0C4D-5B52DCF94358}"/>
              </a:ext>
            </a:extLst>
          </p:cNvPr>
          <p:cNvPicPr>
            <a:picLocks noChangeAspect="1"/>
          </p:cNvPicPr>
          <p:nvPr>
            <a:videoFile r:link="rId3"/>
            <p:extLst>
              <p:ext uri="{DAA4B4D4-6D71-4841-9C94-3DE7FCFB9230}">
                <p14:media xmlns:p14="http://schemas.microsoft.com/office/powerpoint/2010/main" r:embed="rId4">
                  <p14:trim end="3219"/>
                </p14:media>
              </p:ext>
            </p:extLst>
          </p:nvPr>
        </p:nvPicPr>
        <p:blipFill>
          <a:blip r:embed="rId13"/>
          <a:stretch>
            <a:fillRect/>
          </a:stretch>
        </p:blipFill>
        <p:spPr>
          <a:xfrm>
            <a:off x="9685976" y="542663"/>
            <a:ext cx="979715" cy="979715"/>
          </a:xfrm>
          <a:prstGeom prst="rect">
            <a:avLst/>
          </a:prstGeom>
        </p:spPr>
      </p:pic>
    </p:spTree>
    <p:extLst>
      <p:ext uri="{BB962C8B-B14F-4D97-AF65-F5344CB8AC3E}">
        <p14:creationId xmlns:p14="http://schemas.microsoft.com/office/powerpoint/2010/main" val="46721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video>
              <p:cMediaNode vol="80000">
                <p:cTn id="20" fill="hold" display="0">
                  <p:stCondLst>
                    <p:cond delay="indefinite"/>
                  </p:stCondLst>
                </p:cTn>
                <p:tgtEl>
                  <p:spTgt spid="3"/>
                </p:tgtEl>
              </p:cMediaNode>
            </p:video>
            <p:video>
              <p:cMediaNode vol="80000">
                <p:cTn id="21" fill="hold" display="0">
                  <p:stCondLst>
                    <p:cond delay="indefinite"/>
                  </p:stCondLst>
                </p:cTn>
                <p:tgtEl>
                  <p:spTgt spid="4"/>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55662-EB86-5CE4-6737-73F00621ED93}"/>
              </a:ext>
            </a:extLst>
          </p:cNvPr>
          <p:cNvSpPr>
            <a:spLocks noGrp="1"/>
          </p:cNvSpPr>
          <p:nvPr>
            <p:ph type="title"/>
          </p:nvPr>
        </p:nvSpPr>
        <p:spPr/>
        <p:txBody>
          <a:bodyPr>
            <a:normAutofit/>
          </a:bodyPr>
          <a:lstStyle/>
          <a:p>
            <a:r>
              <a:rPr lang="en-US" sz="5400" b="1" dirty="0" err="1">
                <a:solidFill>
                  <a:srgbClr val="C00000"/>
                </a:solidFill>
              </a:rPr>
              <a:t>forbes</a:t>
            </a:r>
            <a:r>
              <a:rPr lang="en-US" sz="5400" b="1" dirty="0">
                <a:solidFill>
                  <a:srgbClr val="C00000"/>
                </a:solidFill>
              </a:rPr>
              <a:t>…</a:t>
            </a:r>
          </a:p>
        </p:txBody>
      </p:sp>
      <p:sp>
        <p:nvSpPr>
          <p:cNvPr id="3" name="Content Placeholder 2">
            <a:extLst>
              <a:ext uri="{FF2B5EF4-FFF2-40B4-BE49-F238E27FC236}">
                <a16:creationId xmlns:a16="http://schemas.microsoft.com/office/drawing/2014/main" id="{B0424535-9E04-4C3E-5392-7B999088AFEF}"/>
              </a:ext>
            </a:extLst>
          </p:cNvPr>
          <p:cNvSpPr>
            <a:spLocks noGrp="1"/>
          </p:cNvSpPr>
          <p:nvPr>
            <p:ph idx="1"/>
          </p:nvPr>
        </p:nvSpPr>
        <p:spPr/>
        <p:txBody>
          <a:bodyPr/>
          <a:lstStyle/>
          <a:p>
            <a:pPr marL="0" indent="0" algn="ctr">
              <a:buNone/>
            </a:pPr>
            <a:r>
              <a:rPr lang="en-US" sz="4800" dirty="0">
                <a:solidFill>
                  <a:srgbClr val="333333"/>
                </a:solidFill>
                <a:effectLst/>
                <a:highlight>
                  <a:srgbClr val="FCFCFC"/>
                </a:highlight>
                <a:latin typeface="+mj-lt"/>
              </a:rPr>
              <a:t>“Shiny Object Syndrome: </a:t>
            </a:r>
          </a:p>
          <a:p>
            <a:pPr marL="0" indent="0" algn="ctr">
              <a:buNone/>
            </a:pPr>
            <a:r>
              <a:rPr lang="en-US" sz="4800" dirty="0">
                <a:solidFill>
                  <a:srgbClr val="333333"/>
                </a:solidFill>
                <a:effectLst/>
                <a:highlight>
                  <a:srgbClr val="FCFCFC"/>
                </a:highlight>
                <a:latin typeface="+mj-lt"/>
              </a:rPr>
              <a:t>The Biggest Problem For Today’s Entrepreneurs”</a:t>
            </a:r>
          </a:p>
          <a:p>
            <a:pPr marL="0" indent="0" algn="ctr">
              <a:buNone/>
            </a:pPr>
            <a:endParaRPr lang="en-US" sz="4400" dirty="0">
              <a:solidFill>
                <a:srgbClr val="333333"/>
              </a:solidFill>
              <a:highlight>
                <a:srgbClr val="FCFCFC"/>
              </a:highlight>
              <a:latin typeface="+mj-lt"/>
            </a:endParaRPr>
          </a:p>
          <a:p>
            <a:endParaRPr lang="en-US" dirty="0">
              <a:solidFill>
                <a:srgbClr val="333333"/>
              </a:solidFill>
              <a:highlight>
                <a:srgbClr val="FCFCFC"/>
              </a:highlight>
              <a:latin typeface="+mj-lt"/>
            </a:endParaRPr>
          </a:p>
          <a:p>
            <a:pPr marL="0" indent="0">
              <a:buNone/>
            </a:pPr>
            <a:endParaRPr lang="en-US" dirty="0"/>
          </a:p>
        </p:txBody>
      </p:sp>
    </p:spTree>
    <p:extLst>
      <p:ext uri="{BB962C8B-B14F-4D97-AF65-F5344CB8AC3E}">
        <p14:creationId xmlns:p14="http://schemas.microsoft.com/office/powerpoint/2010/main" val="42868103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5806CA1-9FB3-8D7D-590C-25C4464F6B9B}"/>
              </a:ext>
            </a:extLst>
          </p:cNvPr>
          <p:cNvSpPr>
            <a:spLocks noGrp="1"/>
          </p:cNvSpPr>
          <p:nvPr>
            <p:ph idx="1"/>
          </p:nvPr>
        </p:nvSpPr>
        <p:spPr>
          <a:xfrm>
            <a:off x="500743" y="1621973"/>
            <a:ext cx="11190513" cy="4542285"/>
          </a:xfrm>
        </p:spPr>
        <p:txBody>
          <a:bodyPr>
            <a:noAutofit/>
          </a:bodyPr>
          <a:lstStyle/>
          <a:p>
            <a:pPr marL="0" indent="0">
              <a:buNone/>
            </a:pPr>
            <a:r>
              <a:rPr lang="en-US" sz="4400" b="0" i="0" dirty="0">
                <a:effectLst/>
                <a:highlight>
                  <a:srgbClr val="FFFFFF"/>
                </a:highlight>
                <a:latin typeface="Google Sans"/>
              </a:rPr>
              <a:t>In a business setting, shiny object syndrome takes the form of </a:t>
            </a:r>
            <a:r>
              <a:rPr lang="en-US" sz="4400" b="1" i="0" dirty="0">
                <a:solidFill>
                  <a:srgbClr val="C00000"/>
                </a:solidFill>
                <a:effectLst/>
                <a:highlight>
                  <a:srgbClr val="FFFFFF"/>
                </a:highlight>
                <a:latin typeface="Google Sans"/>
              </a:rPr>
              <a:t>chasing the latest strategy, tactic, or advice making the rounds within the industry.</a:t>
            </a:r>
          </a:p>
          <a:p>
            <a:pPr marL="0" indent="0">
              <a:buNone/>
            </a:pPr>
            <a:endParaRPr lang="en-US" sz="4400" b="1" i="0" dirty="0">
              <a:solidFill>
                <a:srgbClr val="C00000"/>
              </a:solidFill>
              <a:effectLst/>
              <a:highlight>
                <a:srgbClr val="FFFFFF"/>
              </a:highlight>
              <a:latin typeface="Google Sans"/>
            </a:endParaRPr>
          </a:p>
          <a:p>
            <a:pPr marL="0" indent="0">
              <a:buNone/>
            </a:pPr>
            <a:r>
              <a:rPr lang="en-US" sz="4400" dirty="0">
                <a:highlight>
                  <a:srgbClr val="FFFFFF"/>
                </a:highlight>
                <a:latin typeface="Google Sans"/>
              </a:rPr>
              <a:t>Only to never fully implement the strategy before moving on to the next shiny object. </a:t>
            </a:r>
            <a:endParaRPr lang="en-US" sz="4400" dirty="0"/>
          </a:p>
        </p:txBody>
      </p:sp>
    </p:spTree>
    <p:extLst>
      <p:ext uri="{BB962C8B-B14F-4D97-AF65-F5344CB8AC3E}">
        <p14:creationId xmlns:p14="http://schemas.microsoft.com/office/powerpoint/2010/main" val="16511514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7A8CE4-1525-0423-72BF-3D2E082F733E}"/>
              </a:ext>
            </a:extLst>
          </p:cNvPr>
          <p:cNvSpPr>
            <a:spLocks noGrp="1"/>
          </p:cNvSpPr>
          <p:nvPr>
            <p:ph idx="1"/>
          </p:nvPr>
        </p:nvSpPr>
        <p:spPr>
          <a:xfrm>
            <a:off x="5006898" y="2194560"/>
            <a:ext cx="6499302" cy="4024125"/>
          </a:xfrm>
        </p:spPr>
        <p:txBody>
          <a:bodyPr/>
          <a:lstStyle/>
          <a:p>
            <a:pPr marL="0" indent="0" algn="ctr">
              <a:buNone/>
            </a:pPr>
            <a:r>
              <a:rPr lang="en-US" sz="4000" dirty="0">
                <a:solidFill>
                  <a:srgbClr val="212529"/>
                </a:solidFill>
                <a:effectLst/>
                <a:highlight>
                  <a:srgbClr val="FFFFFF"/>
                </a:highlight>
                <a:ea typeface="Calibri" panose="020F0502020204030204" pitchFamily="34" charset="0"/>
                <a:cs typeface="Calibri" panose="020F0502020204030204" pitchFamily="34" charset="0"/>
              </a:rPr>
              <a:t>“All action results from thought, so it is thoughts that matter.” </a:t>
            </a:r>
          </a:p>
          <a:p>
            <a:pPr marL="0" indent="0" algn="ctr">
              <a:buNone/>
            </a:pPr>
            <a:r>
              <a:rPr lang="en-US" sz="3200" dirty="0">
                <a:solidFill>
                  <a:srgbClr val="212529"/>
                </a:solidFill>
                <a:effectLst/>
                <a:highlight>
                  <a:srgbClr val="FFFFFF"/>
                </a:highlight>
                <a:ea typeface="Calibri" panose="020F0502020204030204" pitchFamily="34" charset="0"/>
                <a:cs typeface="Calibri" panose="020F0502020204030204" pitchFamily="34" charset="0"/>
              </a:rPr>
              <a:t>- Sai Baba</a:t>
            </a:r>
            <a:endParaRPr lang="en-US" sz="3200" dirty="0">
              <a:effectLst/>
              <a:ea typeface="Calibri" panose="020F0502020204030204" pitchFamily="34" charset="0"/>
              <a:cs typeface="Times New Roman" panose="02020603050405020304" pitchFamily="18" charset="0"/>
            </a:endParaRPr>
          </a:p>
          <a:p>
            <a:endParaRPr lang="en-US" dirty="0"/>
          </a:p>
        </p:txBody>
      </p:sp>
      <p:pic>
        <p:nvPicPr>
          <p:cNvPr id="5" name="Picture 4">
            <a:extLst>
              <a:ext uri="{FF2B5EF4-FFF2-40B4-BE49-F238E27FC236}">
                <a16:creationId xmlns:a16="http://schemas.microsoft.com/office/drawing/2014/main" id="{90B0305F-2771-DF2F-DC92-710B2B8E4CF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8750" b="99000" l="10000" r="90000">
                        <a14:foregroundMark x1="52222" y1="8938" x2="52222" y2="8938"/>
                        <a14:foregroundMark x1="48444" y1="8750" x2="48444" y2="8750"/>
                        <a14:foregroundMark x1="55889" y1="94938" x2="55889" y2="94938"/>
                        <a14:foregroundMark x1="59111" y1="98563" x2="59111" y2="98563"/>
                        <a14:foregroundMark x1="55667" y1="98563" x2="55667" y2="98563"/>
                        <a14:foregroundMark x1="57111" y1="99000" x2="57111" y2="99000"/>
                      </a14:backgroundRemoval>
                    </a14:imgEffect>
                  </a14:imgLayer>
                </a14:imgProps>
              </a:ext>
              <a:ext uri="{28A0092B-C50C-407E-A947-70E740481C1C}">
                <a14:useLocalDpi xmlns:a14="http://schemas.microsoft.com/office/drawing/2010/main" val="0"/>
              </a:ext>
            </a:extLst>
          </a:blip>
          <a:srcRect t="1" b="55704"/>
          <a:stretch/>
        </p:blipFill>
        <p:spPr>
          <a:xfrm>
            <a:off x="-260315" y="639315"/>
            <a:ext cx="6356315" cy="4850780"/>
          </a:xfrm>
          <a:prstGeom prst="rect">
            <a:avLst/>
          </a:prstGeom>
        </p:spPr>
      </p:pic>
    </p:spTree>
    <p:extLst>
      <p:ext uri="{BB962C8B-B14F-4D97-AF65-F5344CB8AC3E}">
        <p14:creationId xmlns:p14="http://schemas.microsoft.com/office/powerpoint/2010/main" val="18650036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D61E5-CAB5-4C76-722C-7095AB25605D}"/>
              </a:ext>
            </a:extLst>
          </p:cNvPr>
          <p:cNvSpPr>
            <a:spLocks noGrp="1"/>
          </p:cNvSpPr>
          <p:nvPr>
            <p:ph type="title"/>
          </p:nvPr>
        </p:nvSpPr>
        <p:spPr/>
        <p:txBody>
          <a:bodyPr/>
          <a:lstStyle/>
          <a:p>
            <a:r>
              <a:rPr lang="en-US" b="1" dirty="0">
                <a:solidFill>
                  <a:srgbClr val="C00000"/>
                </a:solidFill>
              </a:rPr>
              <a:t>To avoid shiny object system</a:t>
            </a:r>
          </a:p>
        </p:txBody>
      </p:sp>
      <p:sp>
        <p:nvSpPr>
          <p:cNvPr id="3" name="Content Placeholder 2">
            <a:extLst>
              <a:ext uri="{FF2B5EF4-FFF2-40B4-BE49-F238E27FC236}">
                <a16:creationId xmlns:a16="http://schemas.microsoft.com/office/drawing/2014/main" id="{EE2C6FE1-14CF-79FC-9F1D-B36B33ACE423}"/>
              </a:ext>
            </a:extLst>
          </p:cNvPr>
          <p:cNvSpPr>
            <a:spLocks noGrp="1"/>
          </p:cNvSpPr>
          <p:nvPr>
            <p:ph idx="1"/>
          </p:nvPr>
        </p:nvSpPr>
        <p:spPr>
          <a:xfrm>
            <a:off x="206829" y="2194560"/>
            <a:ext cx="11832771" cy="4024125"/>
          </a:xfrm>
        </p:spPr>
        <p:txBody>
          <a:bodyPr/>
          <a:lstStyle/>
          <a:p>
            <a:endParaRPr lang="en-US" dirty="0"/>
          </a:p>
          <a:p>
            <a:pPr marL="0" indent="0">
              <a:buNone/>
            </a:pPr>
            <a:r>
              <a:rPr lang="en-US" sz="4000" b="1" dirty="0">
                <a:solidFill>
                  <a:srgbClr val="C00000"/>
                </a:solidFill>
              </a:rPr>
              <a:t>Remember: </a:t>
            </a:r>
          </a:p>
          <a:p>
            <a:pPr marL="0" indent="0">
              <a:buNone/>
            </a:pPr>
            <a:r>
              <a:rPr lang="en-US" sz="3200" dirty="0"/>
              <a:t>Anything you take on, requires you to give up something</a:t>
            </a:r>
          </a:p>
          <a:p>
            <a:pPr marL="0" indent="0">
              <a:buNone/>
            </a:pPr>
            <a:endParaRPr lang="en-US" sz="3200" dirty="0"/>
          </a:p>
          <a:p>
            <a:pPr marL="0" indent="0" algn="ctr">
              <a:buNone/>
            </a:pPr>
            <a:r>
              <a:rPr lang="en-US" sz="4400" b="1" dirty="0">
                <a:solidFill>
                  <a:srgbClr val="C00000"/>
                </a:solidFill>
              </a:rPr>
              <a:t>If you give up your path…</a:t>
            </a:r>
          </a:p>
          <a:p>
            <a:pPr marL="0" indent="0" algn="ctr">
              <a:buNone/>
            </a:pPr>
            <a:r>
              <a:rPr lang="en-US" sz="4400" b="1" dirty="0">
                <a:solidFill>
                  <a:srgbClr val="C00000"/>
                </a:solidFill>
              </a:rPr>
              <a:t>you cannot reach your destination. </a:t>
            </a:r>
          </a:p>
        </p:txBody>
      </p:sp>
    </p:spTree>
    <p:extLst>
      <p:ext uri="{BB962C8B-B14F-4D97-AF65-F5344CB8AC3E}">
        <p14:creationId xmlns:p14="http://schemas.microsoft.com/office/powerpoint/2010/main" val="318484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p:cTn id="23"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6"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73334-8E9E-024D-B34D-0D90929C28B4}"/>
              </a:ext>
            </a:extLst>
          </p:cNvPr>
          <p:cNvSpPr>
            <a:spLocks noGrp="1"/>
          </p:cNvSpPr>
          <p:nvPr>
            <p:ph type="title"/>
          </p:nvPr>
        </p:nvSpPr>
        <p:spPr/>
        <p:txBody>
          <a:bodyPr>
            <a:normAutofit/>
          </a:bodyPr>
          <a:lstStyle/>
          <a:p>
            <a:r>
              <a:rPr lang="en-US" sz="5400" b="1" dirty="0">
                <a:solidFill>
                  <a:srgbClr val="C00000"/>
                </a:solidFill>
              </a:rPr>
              <a:t>Instead…</a:t>
            </a:r>
          </a:p>
        </p:txBody>
      </p:sp>
      <p:sp>
        <p:nvSpPr>
          <p:cNvPr id="3" name="Content Placeholder 2">
            <a:extLst>
              <a:ext uri="{FF2B5EF4-FFF2-40B4-BE49-F238E27FC236}">
                <a16:creationId xmlns:a16="http://schemas.microsoft.com/office/drawing/2014/main" id="{ED32AB54-CD37-65A1-B7D1-E294A0365699}"/>
              </a:ext>
            </a:extLst>
          </p:cNvPr>
          <p:cNvSpPr>
            <a:spLocks noGrp="1"/>
          </p:cNvSpPr>
          <p:nvPr>
            <p:ph idx="1"/>
          </p:nvPr>
        </p:nvSpPr>
        <p:spPr/>
        <p:txBody>
          <a:bodyPr>
            <a:normAutofit/>
          </a:bodyPr>
          <a:lstStyle/>
          <a:p>
            <a:pPr>
              <a:spcAft>
                <a:spcPts val="600"/>
              </a:spcAft>
            </a:pPr>
            <a:r>
              <a:rPr lang="en-US" sz="3600" dirty="0"/>
              <a:t>Focus on what you want to achieve</a:t>
            </a:r>
          </a:p>
          <a:p>
            <a:pPr>
              <a:spcAft>
                <a:spcPts val="600"/>
              </a:spcAft>
            </a:pPr>
            <a:r>
              <a:rPr lang="en-US" sz="3600" dirty="0"/>
              <a:t>Assess where you are on your current path</a:t>
            </a:r>
          </a:p>
          <a:p>
            <a:pPr>
              <a:spcAft>
                <a:spcPts val="600"/>
              </a:spcAft>
            </a:pPr>
            <a:r>
              <a:rPr lang="en-US" sz="3600" dirty="0"/>
              <a:t>Decide: Do we need this new idea to get where we are going, or do we already have the tools we need for success? </a:t>
            </a:r>
          </a:p>
        </p:txBody>
      </p:sp>
    </p:spTree>
    <p:extLst>
      <p:ext uri="{BB962C8B-B14F-4D97-AF65-F5344CB8AC3E}">
        <p14:creationId xmlns:p14="http://schemas.microsoft.com/office/powerpoint/2010/main" val="3562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B190D-D91F-9BD9-1D38-20EBCDD1BC8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FF56AAD-DD6B-3798-3077-A8716ED53229}"/>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3000" b="96571" l="10000" r="90000">
                        <a14:foregroundMark x1="56778" y1="35000" x2="56778" y2="35000"/>
                        <a14:foregroundMark x1="46222" y1="47714" x2="46222" y2="47714"/>
                        <a14:foregroundMark x1="52222" y1="41857" x2="52222" y2="41857"/>
                        <a14:foregroundMark x1="48000" y1="47000" x2="48000" y2="47000"/>
                        <a14:foregroundMark x1="51556" y1="43286" x2="51556" y2="43286"/>
                        <a14:foregroundMark x1="62111" y1="38143" x2="62111" y2="38143"/>
                        <a14:foregroundMark x1="71889" y1="32714" x2="71889" y2="32714"/>
                        <a14:foregroundMark x1="71111" y1="20429" x2="71111" y2="20429"/>
                        <a14:foregroundMark x1="69222" y1="19571" x2="69222" y2="19571"/>
                        <a14:foregroundMark x1="46444" y1="14000" x2="46444" y2="14000"/>
                        <a14:foregroundMark x1="39889" y1="17429" x2="39889" y2="17429"/>
                        <a14:foregroundMark x1="32889" y1="18714" x2="31889" y2="20286"/>
                        <a14:foregroundMark x1="26556" y1="22429" x2="26000" y2="23143"/>
                        <a14:foregroundMark x1="23000" y1="11571" x2="23000" y2="11571"/>
                        <a14:foregroundMark x1="19778" y1="10000" x2="19778" y2="10000"/>
                        <a14:foregroundMark x1="18222" y1="3286" x2="18222" y2="3286"/>
                        <a14:foregroundMark x1="18556" y1="3286" x2="18556" y2="3286"/>
                        <a14:foregroundMark x1="65222" y1="30000" x2="65222" y2="30000"/>
                        <a14:foregroundMark x1="60000" y1="68000" x2="60000" y2="68000"/>
                        <a14:foregroundMark x1="74222" y1="90714" x2="74222" y2="90714"/>
                        <a14:foregroundMark x1="65222" y1="92000" x2="65222" y2="92000"/>
                        <a14:foregroundMark x1="64000" y1="86429" x2="64000" y2="86429"/>
                        <a14:foregroundMark x1="64556" y1="78143" x2="64556" y2="78143"/>
                        <a14:foregroundMark x1="61111" y1="72857" x2="61111" y2="72857"/>
                        <a14:foregroundMark x1="66778" y1="95857" x2="66778" y2="95857"/>
                        <a14:foregroundMark x1="68667" y1="95571" x2="68667" y2="95571"/>
                        <a14:foregroundMark x1="67778" y1="96714" x2="67778" y2="96714"/>
                        <a14:foregroundMark x1="63444" y1="96000" x2="63444" y2="96000"/>
                        <a14:foregroundMark x1="45444" y1="57571" x2="45444" y2="57571"/>
                        <a14:foregroundMark x1="45444" y1="60857" x2="45444" y2="60857"/>
                        <a14:foregroundMark x1="45556" y1="61429" x2="45556" y2="61429"/>
                        <a14:foregroundMark x1="52444" y1="96286" x2="52444" y2="96286"/>
                        <a14:foregroundMark x1="77111" y1="35286" x2="77111" y2="35286"/>
                        <a14:foregroundMark x1="70889" y1="41000" x2="70889" y2="41000"/>
                        <a14:foregroundMark x1="64000" y1="43286" x2="64000" y2="43286"/>
                        <a14:foregroundMark x1="61444" y1="48000" x2="61444" y2="48000"/>
                        <a14:foregroundMark x1="60778" y1="49000" x2="60778" y2="49000"/>
                        <a14:foregroundMark x1="53667" y1="54714" x2="53667" y2="54714"/>
                        <a14:foregroundMark x1="45556" y1="61429" x2="45556" y2="61429"/>
                        <a14:foregroundMark x1="49111" y1="58857" x2="49111" y2="58857"/>
                        <a14:foregroundMark x1="39222" y1="67143" x2="39222" y2="67143"/>
                        <a14:foregroundMark x1="40667" y1="65000" x2="40667" y2="65000"/>
                        <a14:foregroundMark x1="42778" y1="63571" x2="42778" y2="63571"/>
                        <a14:foregroundMark x1="28889" y1="72571" x2="28889" y2="72571"/>
                        <a14:foregroundMark x1="30444" y1="73857" x2="30444" y2="73857"/>
                        <a14:foregroundMark x1="32778" y1="72000" x2="32778" y2="72000"/>
                        <a14:foregroundMark x1="35222" y1="70000" x2="35222" y2="70000"/>
                        <a14:foregroundMark x1="21556" y1="57857" x2="21556" y2="57857"/>
                        <a14:foregroundMark x1="23000" y1="61000" x2="23000" y2="61000"/>
                        <a14:foregroundMark x1="24889" y1="64714" x2="24889" y2="64714"/>
                        <a14:foregroundMark x1="25889" y1="67286" x2="25889" y2="67286"/>
                        <a14:foregroundMark x1="26556" y1="52000" x2="26556" y2="52000"/>
                        <a14:foregroundMark x1="49778" y1="32571" x2="49778" y2="32571"/>
                        <a14:foregroundMark x1="40444" y1="40000" x2="40444" y2="40000"/>
                        <a14:foregroundMark x1="35222" y1="44571" x2="35222" y2="44571"/>
                        <a14:foregroundMark x1="28889" y1="50000" x2="28889" y2="50000"/>
                        <a14:foregroundMark x1="28889" y1="49286" x2="28889" y2="49286"/>
                        <a14:foregroundMark x1="24111" y1="53429" x2="24111" y2="53429"/>
                        <a14:foregroundMark x1="37000" y1="45714" x2="37000" y2="45714"/>
                        <a14:foregroundMark x1="35778" y1="95571" x2="35778" y2="95571"/>
                        <a14:foregroundMark x1="65222" y1="39714" x2="65222" y2="39714"/>
                        <a14:foregroundMark x1="68667" y1="28429" x2="68667" y2="28429"/>
                        <a14:foregroundMark x1="69111" y1="25143" x2="69111" y2="25143"/>
                        <a14:foregroundMark x1="67222" y1="25571" x2="67222" y2="25571"/>
                        <a14:foregroundMark x1="62778" y1="29857" x2="62778" y2="29857"/>
                        <a14:foregroundMark x1="60778" y1="38143" x2="60778" y2="38143"/>
                        <a14:foregroundMark x1="60778" y1="38429" x2="60778" y2="38429"/>
                        <a14:foregroundMark x1="56667" y1="44857" x2="56667" y2="44857"/>
                        <a14:foregroundMark x1="56222" y1="39000" x2="56222" y2="39000"/>
                        <a14:foregroundMark x1="54444" y1="38143" x2="54444" y2="38143"/>
                        <a14:foregroundMark x1="55889" y1="43571" x2="55889" y2="43571"/>
                        <a14:foregroundMark x1="54222" y1="44857" x2="54222" y2="44857"/>
                        <a14:foregroundMark x1="52667" y1="46571" x2="52667" y2="46571"/>
                        <a14:foregroundMark x1="50889" y1="48143" x2="50889" y2="48143"/>
                        <a14:foregroundMark x1="50667" y1="48429" x2="50667" y2="48429"/>
                        <a14:foregroundMark x1="49000" y1="50429" x2="49000" y2="50429"/>
                        <a14:foregroundMark x1="45667" y1="52857" x2="45667" y2="52857"/>
                        <a14:foregroundMark x1="44667" y1="54714" x2="44667" y2="54714"/>
                        <a14:foregroundMark x1="41333" y1="56714" x2="41333" y2="56714"/>
                        <a14:foregroundMark x1="38556" y1="58857" x2="38556" y2="58857"/>
                        <a14:foregroundMark x1="35000" y1="62857" x2="35000" y2="62857"/>
                        <a14:foregroundMark x1="32889" y1="63143" x2="32889" y2="63143"/>
                        <a14:foregroundMark x1="30222" y1="65429" x2="30222" y2="65429"/>
                        <a14:foregroundMark x1="31333" y1="69429" x2="31333" y2="69429"/>
                        <a14:foregroundMark x1="34444" y1="66000" x2="34444" y2="66000"/>
                        <a14:foregroundMark x1="70000" y1="30429" x2="70000" y2="30429"/>
                        <a14:foregroundMark x1="67667" y1="31429" x2="67667" y2="31429"/>
                        <a14:foregroundMark x1="52111" y1="43429" x2="52111" y2="43429"/>
                        <a14:foregroundMark x1="51333" y1="44714" x2="51333" y2="44714"/>
                        <a14:foregroundMark x1="47889" y1="45857" x2="47889" y2="45857"/>
                        <a14:foregroundMark x1="47889" y1="45857" x2="47889" y2="45857"/>
                        <a14:foregroundMark x1="45556" y1="47857" x2="45556" y2="47857"/>
                        <a14:foregroundMark x1="41667" y1="50429" x2="41667" y2="50429"/>
                        <a14:foregroundMark x1="39444" y1="52571" x2="39444" y2="52571"/>
                        <a14:foregroundMark x1="40444" y1="54714" x2="40444" y2="54714"/>
                        <a14:foregroundMark x1="38222" y1="56429" x2="38222" y2="56429"/>
                        <a14:foregroundMark x1="33889" y1="60429" x2="33889" y2="60429"/>
                        <a14:foregroundMark x1="33111" y1="57143" x2="33111" y2="57143"/>
                        <a14:foregroundMark x1="43333" y1="55000" x2="43333" y2="55000"/>
                        <a14:foregroundMark x1="47222" y1="42571" x2="47222" y2="42571"/>
                        <a14:foregroundMark x1="48333" y1="43571" x2="48333" y2="43571"/>
                        <a14:foregroundMark x1="50889" y1="40000" x2="50889" y2="40000"/>
                        <a14:foregroundMark x1="57556" y1="35857" x2="57556" y2="35857"/>
                        <a14:foregroundMark x1="54333" y1="42714" x2="54333" y2="42714"/>
                        <a14:foregroundMark x1="53000" y1="39714" x2="53000" y2="39714"/>
                        <a14:foregroundMark x1="54111" y1="37286" x2="54111" y2="37286"/>
                        <a14:foregroundMark x1="57556" y1="40857" x2="57556" y2="40857"/>
                        <a14:foregroundMark x1="60111" y1="42429" x2="60111" y2="42429"/>
                        <a14:foregroundMark x1="44000" y1="46286" x2="44000" y2="46286"/>
                        <a14:foregroundMark x1="39444" y1="49000" x2="39444" y2="49000"/>
                        <a14:foregroundMark x1="36222" y1="52143" x2="36222" y2="52143"/>
                        <a14:foregroundMark x1="32111" y1="56286" x2="32111" y2="56286"/>
                        <a14:foregroundMark x1="28000" y1="58571" x2="28000" y2="58571"/>
                        <a14:foregroundMark x1="28778" y1="61714" x2="28778" y2="61714"/>
                        <a14:foregroundMark x1="31778" y1="54714" x2="31778" y2="54714"/>
                        <a14:foregroundMark x1="34111" y1="52857" x2="34111" y2="52857"/>
                        <a14:foregroundMark x1="35444" y1="54143" x2="35444" y2="54143"/>
                        <a14:foregroundMark x1="43778" y1="50714" x2="43778" y2="50714"/>
                        <a14:foregroundMark x1="44889" y1="58429" x2="44889" y2="58429"/>
                        <a14:foregroundMark x1="48333" y1="55286" x2="48333" y2="55286"/>
                        <a14:foregroundMark x1="58889" y1="48571" x2="58889" y2="48571"/>
                        <a14:foregroundMark x1="69222" y1="38857" x2="69222" y2="38857"/>
                        <a14:foregroundMark x1="52778" y1="35143" x2="52778" y2="35143"/>
                        <a14:foregroundMark x1="51444" y1="36857" x2="51444" y2="36857"/>
                        <a14:foregroundMark x1="23222" y1="56857" x2="23222" y2="56857"/>
                        <a14:foregroundMark x1="27667" y1="55143" x2="27667" y2="55143"/>
                        <a14:foregroundMark x1="43778" y1="95286" x2="43778" y2="95286"/>
                        <a14:foregroundMark x1="32444" y1="96286" x2="32444" y2="96286"/>
                        <a14:foregroundMark x1="25000" y1="96286" x2="25000" y2="96286"/>
                        <a14:foregroundMark x1="26556" y1="8000" x2="26556" y2="8000"/>
                        <a14:foregroundMark x1="27000" y1="10143" x2="27000" y2="10143"/>
                        <a14:foregroundMark x1="47222" y1="4000" x2="47222" y2="4000"/>
                        <a14:foregroundMark x1="51556" y1="5143" x2="51556" y2="5143"/>
                        <a14:foregroundMark x1="71444" y1="3143" x2="71667" y2="3000"/>
                        <a14:foregroundMark x1="77000" y1="6429" x2="77000" y2="6429"/>
                      </a14:backgroundRemoval>
                    </a14:imgEffect>
                  </a14:imgLayer>
                </a14:imgProps>
              </a:ext>
              <a:ext uri="{28A0092B-C50C-407E-A947-70E740481C1C}">
                <a14:useLocalDpi xmlns:a14="http://schemas.microsoft.com/office/drawing/2010/main" val="0"/>
              </a:ext>
            </a:extLst>
          </a:blip>
          <a:stretch>
            <a:fillRect/>
          </a:stretch>
        </p:blipFill>
        <p:spPr>
          <a:xfrm>
            <a:off x="1548384" y="0"/>
            <a:ext cx="9317411" cy="7246876"/>
          </a:xfrm>
        </p:spPr>
      </p:pic>
      <p:pic>
        <p:nvPicPr>
          <p:cNvPr id="7" name="Picture 6">
            <a:extLst>
              <a:ext uri="{FF2B5EF4-FFF2-40B4-BE49-F238E27FC236}">
                <a16:creationId xmlns:a16="http://schemas.microsoft.com/office/drawing/2014/main" id="{3A054C24-75AE-C5FC-8E87-FE7D66EA09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205" y="-212749"/>
            <a:ext cx="9452042" cy="7351589"/>
          </a:xfrm>
          <a:prstGeom prst="rect">
            <a:avLst/>
          </a:prstGeom>
        </p:spPr>
      </p:pic>
    </p:spTree>
    <p:extLst>
      <p:ext uri="{BB962C8B-B14F-4D97-AF65-F5344CB8AC3E}">
        <p14:creationId xmlns:p14="http://schemas.microsoft.com/office/powerpoint/2010/main" val="6376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609356" y="2657285"/>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554439" y="251771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931504" y="93145"/>
            <a:ext cx="4164496" cy="2564140"/>
          </a:xfrm>
          <a:prstGeom prst="wedgeRoundRectCallout">
            <a:avLst>
              <a:gd name="adj1" fmla="val -65225"/>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You know what…we really need to get to Provider Utopia</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698975" y="139150"/>
            <a:ext cx="5493026" cy="5436702"/>
          </a:xfrm>
          <a:prstGeom prst="wedgeRoundRectCallout">
            <a:avLst>
              <a:gd name="adj1" fmla="val -64439"/>
              <a:gd name="adj2" fmla="val 8907"/>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You are SO right, Sophia. If we allow ourselves to be distracted at every turn, we are going to be so far off the path we will never accomplish our goal of during the work easily and creating space for creative service delivery.  </a:t>
            </a:r>
          </a:p>
        </p:txBody>
      </p:sp>
      <p:pic>
        <p:nvPicPr>
          <p:cNvPr id="10" name="Content Placeholder 4">
            <a:extLst>
              <a:ext uri="{FF2B5EF4-FFF2-40B4-BE49-F238E27FC236}">
                <a16:creationId xmlns:a16="http://schemas.microsoft.com/office/drawing/2014/main" id="{24107691-624D-7F66-060A-BF01907D9A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286" b="98429" l="10000" r="90000">
                        <a14:foregroundMark x1="53111" y1="6429" x2="53111" y2="6429"/>
                        <a14:foregroundMark x1="32444" y1="18429" x2="32444" y2="18429"/>
                        <a14:foregroundMark x1="31444" y1="22857" x2="31444" y2="22857"/>
                        <a14:foregroundMark x1="73333" y1="22571" x2="73333" y2="22571"/>
                        <a14:foregroundMark x1="73333" y1="17000" x2="73333" y2="17000"/>
                        <a14:foregroundMark x1="20556" y1="92714" x2="20556" y2="92714"/>
                        <a14:foregroundMark x1="21889" y1="98429" x2="21889" y2="98429"/>
                        <a14:foregroundMark x1="51333" y1="2286" x2="51333" y2="2286"/>
                        <a14:foregroundMark x1="52111" y1="16571" x2="52111" y2="16571"/>
                        <a14:foregroundMark x1="54222" y1="14143" x2="54222" y2="14143"/>
                        <a14:foregroundMark x1="53444" y1="12429" x2="53444" y2="12429"/>
                        <a14:foregroundMark x1="52667" y1="16571" x2="52667" y2="16571"/>
                        <a14:foregroundMark x1="52667" y1="17714" x2="52667" y2="17714"/>
                      </a14:backgroundRemoval>
                    </a14:imgEffect>
                  </a14:imgLayer>
                </a14:imgProps>
              </a:ext>
              <a:ext uri="{28A0092B-C50C-407E-A947-70E740481C1C}">
                <a14:useLocalDpi xmlns:a14="http://schemas.microsoft.com/office/drawing/2010/main" val="0"/>
              </a:ext>
            </a:extLst>
          </a:blip>
          <a:stretch>
            <a:fillRect/>
          </a:stretch>
        </p:blipFill>
        <p:spPr>
          <a:xfrm>
            <a:off x="7303438" y="2745485"/>
            <a:ext cx="5174116" cy="4024313"/>
          </a:xfrm>
          <a:prstGeom prst="rect">
            <a:avLst/>
          </a:prstGeom>
        </p:spPr>
      </p:pic>
      <p:pic>
        <p:nvPicPr>
          <p:cNvPr id="2" name="troll hooray">
            <a:hlinkClick r:id="" action="ppaction://media"/>
            <a:extLst>
              <a:ext uri="{FF2B5EF4-FFF2-40B4-BE49-F238E27FC236}">
                <a16:creationId xmlns:a16="http://schemas.microsoft.com/office/drawing/2014/main" id="{397FEDCD-66B1-9689-25B8-1EDEA343DD85}"/>
              </a:ext>
            </a:extLst>
          </p:cNvPr>
          <p:cNvPicPr>
            <a:picLocks noChangeAspect="1"/>
          </p:cNvPicPr>
          <p:nvPr>
            <a:videoFile r:link="rId1"/>
            <p:extLst>
              <p:ext uri="{DAA4B4D4-6D71-4841-9C94-3DE7FCFB9230}">
                <p14:media xmlns:p14="http://schemas.microsoft.com/office/powerpoint/2010/main" r:embed="rId2">
                  <p14:trim end="3108"/>
                </p14:media>
              </p:ext>
            </p:extLst>
          </p:nvPr>
        </p:nvPicPr>
        <p:blipFill>
          <a:blip r:embed="rId11"/>
          <a:stretch>
            <a:fillRect/>
          </a:stretch>
        </p:blipFill>
        <p:spPr>
          <a:xfrm>
            <a:off x="2529616" y="4787279"/>
            <a:ext cx="1421660" cy="1421660"/>
          </a:xfrm>
          <a:prstGeom prst="rect">
            <a:avLst/>
          </a:prstGeom>
        </p:spPr>
      </p:pic>
    </p:spTree>
    <p:extLst>
      <p:ext uri="{BB962C8B-B14F-4D97-AF65-F5344CB8AC3E}">
        <p14:creationId xmlns:p14="http://schemas.microsoft.com/office/powerpoint/2010/main" val="1916859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 0 L -0.25 0 E" pathEditMode="relative" ptsTypes="">
                                      <p:cBhvr>
                                        <p:cTn id="26" dur="2000" fill="hold"/>
                                        <p:tgtEl>
                                          <p:spTgt spid="1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64135A1-EE85-8460-47F2-29BBBB2EA15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39258" y="2480071"/>
            <a:ext cx="4024313" cy="4024313"/>
          </a:xfrm>
        </p:spPr>
      </p:pic>
      <p:sp>
        <p:nvSpPr>
          <p:cNvPr id="2" name="Title 1">
            <a:extLst>
              <a:ext uri="{FF2B5EF4-FFF2-40B4-BE49-F238E27FC236}">
                <a16:creationId xmlns:a16="http://schemas.microsoft.com/office/drawing/2014/main" id="{A736449C-204B-4780-93A5-D04E106EAADA}"/>
              </a:ext>
            </a:extLst>
          </p:cNvPr>
          <p:cNvSpPr>
            <a:spLocks noGrp="1"/>
          </p:cNvSpPr>
          <p:nvPr>
            <p:ph type="title"/>
          </p:nvPr>
        </p:nvSpPr>
        <p:spPr>
          <a:xfrm>
            <a:off x="304800" y="1678772"/>
            <a:ext cx="8610600" cy="1293028"/>
          </a:xfrm>
        </p:spPr>
        <p:txBody>
          <a:bodyPr/>
          <a:lstStyle/>
          <a:p>
            <a:r>
              <a:rPr lang="en-US" b="1" dirty="0">
                <a:solidFill>
                  <a:srgbClr val="C00000"/>
                </a:solidFill>
              </a:rPr>
              <a:t>Myth #3 – shiny objects are the answer</a:t>
            </a:r>
          </a:p>
        </p:txBody>
      </p:sp>
    </p:spTree>
    <p:extLst>
      <p:ext uri="{BB962C8B-B14F-4D97-AF65-F5344CB8AC3E}">
        <p14:creationId xmlns:p14="http://schemas.microsoft.com/office/powerpoint/2010/main" val="827638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anim calcmode="lin" valueType="num">
                                      <p:cBhvr>
                                        <p:cTn id="9" dur="500"/>
                                        <p:tgtEl>
                                          <p:spTgt spid="4"/>
                                        </p:tgtEl>
                                        <p:attrNameLst>
                                          <p:attrName>ppt_x</p:attrName>
                                        </p:attrNameLst>
                                      </p:cBhvr>
                                      <p:tavLst>
                                        <p:tav tm="0">
                                          <p:val>
                                            <p:strVal val="ppt_x"/>
                                          </p:val>
                                        </p:tav>
                                        <p:tav tm="100000">
                                          <p:val>
                                            <p:fltVal val="0.5"/>
                                          </p:val>
                                        </p:tav>
                                      </p:tavLst>
                                    </p:anim>
                                    <p:anim calcmode="lin" valueType="num">
                                      <p:cBhvr>
                                        <p:cTn id="10" dur="500"/>
                                        <p:tgtEl>
                                          <p:spTgt spid="4"/>
                                        </p:tgtEl>
                                        <p:attrNameLst>
                                          <p:attrName>ppt_y</p:attrName>
                                        </p:attrNameLst>
                                      </p:cBhvr>
                                      <p:tavLst>
                                        <p:tav tm="0">
                                          <p:val>
                                            <p:strVal val="ppt_y"/>
                                          </p:val>
                                        </p:tav>
                                        <p:tav tm="100000">
                                          <p:val>
                                            <p:fltVal val="0.5"/>
                                          </p:val>
                                        </p:tav>
                                      </p:tavLst>
                                    </p:anim>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Troll laugh (1)">
            <a:hlinkClick r:id="" action="ppaction://media"/>
            <a:extLst>
              <a:ext uri="{FF2B5EF4-FFF2-40B4-BE49-F238E27FC236}">
                <a16:creationId xmlns:a16="http://schemas.microsoft.com/office/drawing/2014/main" id="{5C1E5BB9-E146-8929-F034-88919B38B7D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79804" y="4788752"/>
            <a:ext cx="1645936" cy="1645936"/>
          </a:xfrm>
          <a:prstGeom prst="rect">
            <a:avLst/>
          </a:prstGeom>
        </p:spPr>
      </p:pic>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643" y="907491"/>
            <a:ext cx="11760740" cy="5782183"/>
          </a:xfrm>
          <a:prstGeom prst="rect">
            <a:avLst/>
          </a:prstGeom>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5463843" y="2643968"/>
            <a:ext cx="2591586" cy="2015679"/>
          </a:xfrm>
          <a:prstGeom prst="rect">
            <a:avLst/>
          </a:prstGeom>
          <a:effectLst>
            <a:glow rad="101600">
              <a:srgbClr val="FFFF00">
                <a:alpha val="60000"/>
              </a:srgbClr>
            </a:glow>
          </a:effectLst>
        </p:spPr>
      </p:pic>
      <p:pic>
        <p:nvPicPr>
          <p:cNvPr id="6" name="Picture 5">
            <a:extLst>
              <a:ext uri="{FF2B5EF4-FFF2-40B4-BE49-F238E27FC236}">
                <a16:creationId xmlns:a16="http://schemas.microsoft.com/office/drawing/2014/main" id="{3823F2A6-6DC8-E489-BC68-98ADB1CCD9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53544" y="2006832"/>
            <a:ext cx="2206094" cy="2206094"/>
          </a:xfrm>
          <a:prstGeom prst="rect">
            <a:avLst/>
          </a:prstGeom>
          <a:effectLst>
            <a:glow rad="101600">
              <a:srgbClr val="FFFF00">
                <a:alpha val="60000"/>
              </a:srgbClr>
            </a:glow>
          </a:effectLst>
        </p:spPr>
      </p:pic>
      <p:pic>
        <p:nvPicPr>
          <p:cNvPr id="10" name="Picture 9">
            <a:extLst>
              <a:ext uri="{FF2B5EF4-FFF2-40B4-BE49-F238E27FC236}">
                <a16:creationId xmlns:a16="http://schemas.microsoft.com/office/drawing/2014/main" id="{91E471A8-3E98-6483-05E8-2DC815918616}"/>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4000" r="98111">
                        <a14:foregroundMark x1="8889" y1="28000" x2="8889" y2="28000"/>
                        <a14:foregroundMark x1="6667" y1="41571" x2="6667" y2="41571"/>
                        <a14:foregroundMark x1="4222" y1="43286" x2="4222" y2="43286"/>
                        <a14:foregroundMark x1="95111" y1="80857" x2="95111" y2="80857"/>
                        <a14:foregroundMark x1="98111" y1="70000" x2="98111" y2="70000"/>
                        <a14:foregroundMark x1="19111" y1="32429" x2="19111" y2="32429"/>
                        <a14:foregroundMark x1="18556" y1="36286" x2="18556" y2="36286"/>
                        <a14:foregroundMark x1="21000" y1="34571" x2="21000" y2="34571"/>
                      </a14:backgroundRemoval>
                    </a14:imgEffect>
                  </a14:imgLayer>
                </a14:imgProps>
              </a:ext>
              <a:ext uri="{28A0092B-C50C-407E-A947-70E740481C1C}">
                <a14:useLocalDpi xmlns:a14="http://schemas.microsoft.com/office/drawing/2010/main" val="0"/>
              </a:ext>
            </a:extLst>
          </a:blip>
          <a:stretch>
            <a:fillRect/>
          </a:stretch>
        </p:blipFill>
        <p:spPr>
          <a:xfrm>
            <a:off x="984132" y="4212925"/>
            <a:ext cx="3596902" cy="2797590"/>
          </a:xfrm>
          <a:prstGeom prst="rect">
            <a:avLst/>
          </a:prstGeom>
          <a:effectLst>
            <a:glow rad="101600">
              <a:srgbClr val="92D050">
                <a:alpha val="60000"/>
              </a:srgbClr>
            </a:glow>
          </a:effectLst>
        </p:spPr>
      </p:pic>
      <p:pic>
        <p:nvPicPr>
          <p:cNvPr id="11" name="Troll laugh (1)">
            <a:hlinkClick r:id="" action="ppaction://media"/>
            <a:extLst>
              <a:ext uri="{FF2B5EF4-FFF2-40B4-BE49-F238E27FC236}">
                <a16:creationId xmlns:a16="http://schemas.microsoft.com/office/drawing/2014/main" id="{9270243C-75F1-F315-04B1-8E4AC4FC41D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805152" y="6138152"/>
            <a:ext cx="719847" cy="719847"/>
          </a:xfrm>
          <a:prstGeom prst="rect">
            <a:avLst/>
          </a:prstGeom>
        </p:spPr>
      </p:pic>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4581034" y="2512628"/>
            <a:ext cx="2760455" cy="2147019"/>
          </a:xfrm>
          <a:prstGeom prst="rect">
            <a:avLst/>
          </a:prstGeom>
          <a:effectLst>
            <a:glow rad="228600">
              <a:srgbClr val="FFFF00">
                <a:alpha val="40000"/>
              </a:srgbClr>
            </a:glow>
          </a:effectLst>
        </p:spPr>
      </p:pic>
    </p:spTree>
    <p:extLst>
      <p:ext uri="{BB962C8B-B14F-4D97-AF65-F5344CB8AC3E}">
        <p14:creationId xmlns:p14="http://schemas.microsoft.com/office/powerpoint/2010/main" val="3067715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80">
                                          <p:stCondLst>
                                            <p:cond delay="0"/>
                                          </p:stCondLst>
                                        </p:cTn>
                                        <p:tgtEl>
                                          <p:spTgt spid="6"/>
                                        </p:tgtEl>
                                      </p:cBhvr>
                                    </p:animEffect>
                                    <p:anim calcmode="lin" valueType="num">
                                      <p:cBhvr>
                                        <p:cTn id="24"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9" dur="26">
                                          <p:stCondLst>
                                            <p:cond delay="650"/>
                                          </p:stCondLst>
                                        </p:cTn>
                                        <p:tgtEl>
                                          <p:spTgt spid="6"/>
                                        </p:tgtEl>
                                      </p:cBhvr>
                                      <p:to x="100000" y="60000"/>
                                    </p:animScale>
                                    <p:animScale>
                                      <p:cBhvr>
                                        <p:cTn id="30" dur="166" decel="50000">
                                          <p:stCondLst>
                                            <p:cond delay="676"/>
                                          </p:stCondLst>
                                        </p:cTn>
                                        <p:tgtEl>
                                          <p:spTgt spid="6"/>
                                        </p:tgtEl>
                                      </p:cBhvr>
                                      <p:to x="100000" y="100000"/>
                                    </p:animScale>
                                    <p:animScale>
                                      <p:cBhvr>
                                        <p:cTn id="31" dur="26">
                                          <p:stCondLst>
                                            <p:cond delay="1312"/>
                                          </p:stCondLst>
                                        </p:cTn>
                                        <p:tgtEl>
                                          <p:spTgt spid="6"/>
                                        </p:tgtEl>
                                      </p:cBhvr>
                                      <p:to x="100000" y="80000"/>
                                    </p:animScale>
                                    <p:animScale>
                                      <p:cBhvr>
                                        <p:cTn id="32" dur="166" decel="50000">
                                          <p:stCondLst>
                                            <p:cond delay="1338"/>
                                          </p:stCondLst>
                                        </p:cTn>
                                        <p:tgtEl>
                                          <p:spTgt spid="6"/>
                                        </p:tgtEl>
                                      </p:cBhvr>
                                      <p:to x="100000" y="100000"/>
                                    </p:animScale>
                                    <p:animScale>
                                      <p:cBhvr>
                                        <p:cTn id="33" dur="26">
                                          <p:stCondLst>
                                            <p:cond delay="1642"/>
                                          </p:stCondLst>
                                        </p:cTn>
                                        <p:tgtEl>
                                          <p:spTgt spid="6"/>
                                        </p:tgtEl>
                                      </p:cBhvr>
                                      <p:to x="100000" y="90000"/>
                                    </p:animScale>
                                    <p:animScale>
                                      <p:cBhvr>
                                        <p:cTn id="34" dur="166" decel="50000">
                                          <p:stCondLst>
                                            <p:cond delay="1668"/>
                                          </p:stCondLst>
                                        </p:cTn>
                                        <p:tgtEl>
                                          <p:spTgt spid="6"/>
                                        </p:tgtEl>
                                      </p:cBhvr>
                                      <p:to x="100000" y="100000"/>
                                    </p:animScale>
                                    <p:animScale>
                                      <p:cBhvr>
                                        <p:cTn id="35" dur="26">
                                          <p:stCondLst>
                                            <p:cond delay="1808"/>
                                          </p:stCondLst>
                                        </p:cTn>
                                        <p:tgtEl>
                                          <p:spTgt spid="6"/>
                                        </p:tgtEl>
                                      </p:cBhvr>
                                      <p:to x="100000" y="95000"/>
                                    </p:animScale>
                                    <p:animScale>
                                      <p:cBhvr>
                                        <p:cTn id="36" dur="166" decel="50000">
                                          <p:stCondLst>
                                            <p:cond delay="1834"/>
                                          </p:stCondLst>
                                        </p:cTn>
                                        <p:tgtEl>
                                          <p:spTgt spid="6"/>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randombar(horizontal)">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570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11"/>
                </p:tgtEl>
              </p:cMediaNode>
            </p:video>
            <p:seq concurrent="1" nextAc="seek">
              <p:cTn id="47" restart="whenNotActive" fill="hold" evtFilter="cancelBubble" nodeType="interactiveSeq">
                <p:stCondLst>
                  <p:cond evt="onClick" delay="0">
                    <p:tgtEl>
                      <p:spTgt spid="11"/>
                    </p:tgtEl>
                  </p:cond>
                </p:stCondLst>
                <p:endSync evt="end" delay="0">
                  <p:rtn val="all"/>
                </p:endSync>
                <p:childTnLst>
                  <p:par>
                    <p:cTn id="48" fill="hold">
                      <p:stCondLst>
                        <p:cond delay="0"/>
                      </p:stCondLst>
                      <p:childTnLst>
                        <p:par>
                          <p:cTn id="49" fill="hold">
                            <p:stCondLst>
                              <p:cond delay="0"/>
                            </p:stCondLst>
                            <p:childTnLst>
                              <p:par>
                                <p:cTn id="50" presetID="2" presetClass="mediacall" presetSubtype="0" fill="hold" nodeType="clickEffect">
                                  <p:stCondLst>
                                    <p:cond delay="0"/>
                                  </p:stCondLst>
                                  <p:childTnLst>
                                    <p:cmd type="call" cmd="togglePause">
                                      <p:cBhvr>
                                        <p:cTn id="51" dur="1" fill="hold"/>
                                        <p:tgtEl>
                                          <p:spTgt spid="11"/>
                                        </p:tgtEl>
                                      </p:cBhvr>
                                    </p:cmd>
                                  </p:childTnLst>
                                </p:cTn>
                              </p:par>
                            </p:childTnLst>
                          </p:cTn>
                        </p:par>
                      </p:childTnLst>
                    </p:cTn>
                  </p:par>
                </p:childTnLst>
              </p:cTn>
              <p:nextCondLst>
                <p:cond evt="onClick" delay="0">
                  <p:tgtEl>
                    <p:spTgt spid="11"/>
                  </p:tgtEl>
                </p:cond>
              </p:nextCondLst>
            </p:seq>
            <p:video>
              <p:cMediaNode vol="80000">
                <p:cTn id="52" fill="hold" display="0">
                  <p:stCondLst>
                    <p:cond delay="indefinite"/>
                  </p:stCondLst>
                </p:cTn>
                <p:tgtEl>
                  <p:spTgt spid="12"/>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Rectangle with Corners Rounded 4">
            <a:extLst>
              <a:ext uri="{FF2B5EF4-FFF2-40B4-BE49-F238E27FC236}">
                <a16:creationId xmlns:a16="http://schemas.microsoft.com/office/drawing/2014/main" id="{A659F59B-8C90-B0BE-25E3-6359AF09A4EB}"/>
              </a:ext>
            </a:extLst>
          </p:cNvPr>
          <p:cNvSpPr/>
          <p:nvPr/>
        </p:nvSpPr>
        <p:spPr>
          <a:xfrm>
            <a:off x="1792321" y="595481"/>
            <a:ext cx="10233498" cy="3448456"/>
          </a:xfrm>
          <a:prstGeom prst="wedgeRoundRectCallout">
            <a:avLst>
              <a:gd name="adj1" fmla="val -37373"/>
              <a:gd name="adj2" fmla="val 7519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BBFFE5D-EAFA-215B-212E-6C0A04831EB9}"/>
              </a:ext>
            </a:extLst>
          </p:cNvPr>
          <p:cNvSpPr>
            <a:spLocks noGrp="1"/>
          </p:cNvSpPr>
          <p:nvPr>
            <p:ph idx="1"/>
          </p:nvPr>
        </p:nvSpPr>
        <p:spPr>
          <a:xfrm>
            <a:off x="2170484" y="639315"/>
            <a:ext cx="10060832" cy="4024125"/>
          </a:xfrm>
        </p:spPr>
        <p:txBody>
          <a:bodyPr>
            <a:normAutofit/>
          </a:bodyPr>
          <a:lstStyle/>
          <a:p>
            <a:pPr marL="0" indent="0" algn="ctr">
              <a:buNone/>
            </a:pPr>
            <a:endParaRPr lang="en-US" sz="4400" dirty="0"/>
          </a:p>
          <a:p>
            <a:pPr marL="0" indent="0" algn="ctr">
              <a:buNone/>
            </a:pPr>
            <a:r>
              <a:rPr lang="en-US" sz="4400" dirty="0">
                <a:solidFill>
                  <a:srgbClr val="002060"/>
                </a:solidFill>
              </a:rPr>
              <a:t>“The rules are always changing!”</a:t>
            </a:r>
          </a:p>
          <a:p>
            <a:pPr marL="0" indent="0" algn="ctr">
              <a:buNone/>
            </a:pPr>
            <a:r>
              <a:rPr lang="en-US" sz="3600" dirty="0">
                <a:solidFill>
                  <a:srgbClr val="002060"/>
                </a:solidFill>
              </a:rPr>
              <a:t>(This is going to stop our heroes </a:t>
            </a:r>
          </a:p>
          <a:p>
            <a:pPr marL="0" indent="0" algn="ctr">
              <a:buNone/>
            </a:pPr>
            <a:r>
              <a:rPr lang="en-US" sz="3600" dirty="0">
                <a:solidFill>
                  <a:srgbClr val="002060"/>
                </a:solidFill>
              </a:rPr>
              <a:t>in their tracks!)</a:t>
            </a:r>
          </a:p>
        </p:txBody>
      </p:sp>
      <p:pic>
        <p:nvPicPr>
          <p:cNvPr id="4" name="Picture 3">
            <a:extLst>
              <a:ext uri="{FF2B5EF4-FFF2-40B4-BE49-F238E27FC236}">
                <a16:creationId xmlns:a16="http://schemas.microsoft.com/office/drawing/2014/main" id="{085C6785-2598-D389-60B7-821EB3E7AE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4000" r="98111">
                        <a14:foregroundMark x1="8889" y1="28000" x2="8889" y2="28000"/>
                        <a14:foregroundMark x1="6667" y1="41571" x2="6667" y2="41571"/>
                        <a14:foregroundMark x1="4222" y1="43286" x2="4222" y2="43286"/>
                        <a14:foregroundMark x1="95111" y1="80857" x2="95111" y2="80857"/>
                        <a14:foregroundMark x1="98111" y1="70000" x2="98111" y2="70000"/>
                        <a14:foregroundMark x1="19111" y1="32429" x2="19111" y2="32429"/>
                        <a14:foregroundMark x1="18556" y1="36286" x2="18556" y2="36286"/>
                        <a14:foregroundMark x1="21000" y1="34571" x2="21000" y2="34571"/>
                      </a14:backgroundRemoval>
                    </a14:imgEffect>
                  </a14:imgLayer>
                </a14:imgProps>
              </a:ext>
              <a:ext uri="{28A0092B-C50C-407E-A947-70E740481C1C}">
                <a14:useLocalDpi xmlns:a14="http://schemas.microsoft.com/office/drawing/2010/main" val="0"/>
              </a:ext>
            </a:extLst>
          </a:blip>
          <a:stretch>
            <a:fillRect/>
          </a:stretch>
        </p:blipFill>
        <p:spPr>
          <a:xfrm>
            <a:off x="987999" y="4206622"/>
            <a:ext cx="3596902" cy="2797590"/>
          </a:xfrm>
          <a:prstGeom prst="rect">
            <a:avLst/>
          </a:prstGeom>
        </p:spPr>
      </p:pic>
    </p:spTree>
    <p:extLst>
      <p:ext uri="{BB962C8B-B14F-4D97-AF65-F5344CB8AC3E}">
        <p14:creationId xmlns:p14="http://schemas.microsoft.com/office/powerpoint/2010/main" val="72133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48CF6-2C88-B881-C0A9-C20C8A440E3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E45433A-E3B7-1272-EFFF-E7BB4324E12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0595" y="556097"/>
            <a:ext cx="5745805" cy="5745805"/>
          </a:xfrm>
        </p:spPr>
      </p:pic>
    </p:spTree>
    <p:extLst>
      <p:ext uri="{BB962C8B-B14F-4D97-AF65-F5344CB8AC3E}">
        <p14:creationId xmlns:p14="http://schemas.microsoft.com/office/powerpoint/2010/main" val="32452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7051A-6E2F-11DF-49BB-CD8CB503C1FD}"/>
              </a:ext>
            </a:extLst>
          </p:cNvPr>
          <p:cNvSpPr>
            <a:spLocks noGrp="1"/>
          </p:cNvSpPr>
          <p:nvPr>
            <p:ph type="title"/>
          </p:nvPr>
        </p:nvSpPr>
        <p:spPr>
          <a:xfrm>
            <a:off x="3254829" y="639315"/>
            <a:ext cx="8610600" cy="1293028"/>
          </a:xfrm>
        </p:spPr>
        <p:txBody>
          <a:bodyPr>
            <a:normAutofit/>
          </a:bodyPr>
          <a:lstStyle/>
          <a:p>
            <a:r>
              <a:rPr lang="en-US" sz="4800" b="1" dirty="0">
                <a:solidFill>
                  <a:srgbClr val="C00000"/>
                </a:solidFill>
              </a:rPr>
              <a:t>This tells me a few things</a:t>
            </a:r>
          </a:p>
        </p:txBody>
      </p:sp>
      <p:sp>
        <p:nvSpPr>
          <p:cNvPr id="3" name="Content Placeholder 2">
            <a:extLst>
              <a:ext uri="{FF2B5EF4-FFF2-40B4-BE49-F238E27FC236}">
                <a16:creationId xmlns:a16="http://schemas.microsoft.com/office/drawing/2014/main" id="{1B206198-1942-35AA-4311-A0A79B0590E9}"/>
              </a:ext>
            </a:extLst>
          </p:cNvPr>
          <p:cNvSpPr>
            <a:spLocks noGrp="1"/>
          </p:cNvSpPr>
          <p:nvPr>
            <p:ph idx="1"/>
          </p:nvPr>
        </p:nvSpPr>
        <p:spPr/>
        <p:txBody>
          <a:bodyPr>
            <a:normAutofit/>
          </a:bodyPr>
          <a:lstStyle/>
          <a:p>
            <a:pPr marL="457200" indent="-457200">
              <a:buAutoNum type="arabicPeriod"/>
            </a:pPr>
            <a:r>
              <a:rPr lang="en-US" sz="3200" dirty="0"/>
              <a:t>The 1st case manager didn’t know the rules</a:t>
            </a:r>
          </a:p>
          <a:p>
            <a:pPr marL="457200" indent="-457200">
              <a:buAutoNum type="arabicPeriod"/>
            </a:pPr>
            <a:r>
              <a:rPr lang="en-US" sz="3200" dirty="0"/>
              <a:t>The 2</a:t>
            </a:r>
            <a:r>
              <a:rPr lang="en-US" sz="3200" baseline="30000" dirty="0"/>
              <a:t>nd</a:t>
            </a:r>
            <a:r>
              <a:rPr lang="en-US" sz="3200" dirty="0"/>
              <a:t> case manager didn’t know the rules</a:t>
            </a:r>
          </a:p>
          <a:p>
            <a:pPr marL="457200" indent="-457200">
              <a:buAutoNum type="arabicPeriod"/>
            </a:pPr>
            <a:r>
              <a:rPr lang="en-US" sz="3200" dirty="0"/>
              <a:t>Neither case manager knows the rules. </a:t>
            </a:r>
          </a:p>
          <a:p>
            <a:pPr marL="457200" indent="-457200">
              <a:buAutoNum type="arabicPeriod"/>
            </a:pPr>
            <a:endParaRPr lang="en-US" sz="3200" dirty="0"/>
          </a:p>
          <a:p>
            <a:pPr marL="457200" indent="-457200">
              <a:buAutoNum type="arabicPeriod"/>
            </a:pPr>
            <a:endParaRPr lang="en-US" sz="3200" dirty="0"/>
          </a:p>
          <a:p>
            <a:pPr marL="0" indent="0">
              <a:buNone/>
            </a:pPr>
            <a:r>
              <a:rPr lang="en-US" sz="4800" b="1" dirty="0">
                <a:solidFill>
                  <a:srgbClr val="C00000"/>
                </a:solidFill>
              </a:rPr>
              <a:t>The provider doesn’t know the rules. </a:t>
            </a:r>
          </a:p>
        </p:txBody>
      </p:sp>
    </p:spTree>
    <p:extLst>
      <p:ext uri="{BB962C8B-B14F-4D97-AF65-F5344CB8AC3E}">
        <p14:creationId xmlns:p14="http://schemas.microsoft.com/office/powerpoint/2010/main" val="27245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p:cTn id="1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609356" y="2657285"/>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554439" y="251771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931504" y="93145"/>
            <a:ext cx="4164496" cy="2564140"/>
          </a:xfrm>
          <a:prstGeom prst="wedgeRoundRectCallout">
            <a:avLst>
              <a:gd name="adj1" fmla="val -65225"/>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No…no case manager. I know we are doing our work correctly. </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698975" y="139150"/>
            <a:ext cx="5493026" cy="2564140"/>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Here is the rule we are following. If we are wrong, please show us the correct rule. </a:t>
            </a:r>
          </a:p>
        </p:txBody>
      </p:sp>
    </p:spTree>
    <p:extLst>
      <p:ext uri="{BB962C8B-B14F-4D97-AF65-F5344CB8AC3E}">
        <p14:creationId xmlns:p14="http://schemas.microsoft.com/office/powerpoint/2010/main" val="407239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8E262BF-278C-057D-D915-FFBF6C16DD66}"/>
              </a:ext>
            </a:extLst>
          </p:cNvPr>
          <p:cNvSpPr>
            <a:spLocks noGrp="1"/>
          </p:cNvSpPr>
          <p:nvPr>
            <p:ph idx="1"/>
          </p:nvPr>
        </p:nvSpPr>
        <p:spPr>
          <a:xfrm>
            <a:off x="685800" y="1416937"/>
            <a:ext cx="10820400" cy="4024125"/>
          </a:xfrm>
        </p:spPr>
        <p:txBody>
          <a:bodyPr>
            <a:normAutofit/>
          </a:bodyPr>
          <a:lstStyle/>
          <a:p>
            <a:pPr marL="0" indent="0" algn="ctr">
              <a:buNone/>
            </a:pPr>
            <a:r>
              <a:rPr lang="en-US" sz="4000" b="0" i="0" u="none" strike="noStrike" dirty="0">
                <a:solidFill>
                  <a:srgbClr val="000000"/>
                </a:solidFill>
                <a:effectLst/>
                <a:latin typeface="+mj-lt"/>
              </a:rPr>
              <a:t>Success demands that we replace any limiting mindset myths with a new set of ideas and beliefs that support our intended outcomes. </a:t>
            </a:r>
            <a:endParaRPr lang="en-US" sz="4000" dirty="0">
              <a:latin typeface="+mj-lt"/>
            </a:endParaRPr>
          </a:p>
        </p:txBody>
      </p:sp>
      <p:pic>
        <p:nvPicPr>
          <p:cNvPr id="5" name="Picture 4">
            <a:extLst>
              <a:ext uri="{FF2B5EF4-FFF2-40B4-BE49-F238E27FC236}">
                <a16:creationId xmlns:a16="http://schemas.microsoft.com/office/drawing/2014/main" id="{D8DB7F77-E9D4-BC0A-F4F5-6184D3B6C0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0112" y="3829911"/>
            <a:ext cx="4114800" cy="2714223"/>
          </a:xfrm>
          <a:prstGeom prst="rect">
            <a:avLst/>
          </a:prstGeom>
          <a:effectLst>
            <a:softEdge rad="12700"/>
          </a:effectLst>
        </p:spPr>
      </p:pic>
    </p:spTree>
    <p:extLst>
      <p:ext uri="{BB962C8B-B14F-4D97-AF65-F5344CB8AC3E}">
        <p14:creationId xmlns:p14="http://schemas.microsoft.com/office/powerpoint/2010/main" val="42482570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643009" y="2548678"/>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490870" y="93145"/>
            <a:ext cx="4605130" cy="2709690"/>
          </a:xfrm>
          <a:prstGeom prst="wedgeRoundRectCallout">
            <a:avLst>
              <a:gd name="adj1" fmla="val -56160"/>
              <a:gd name="adj2" fmla="val 595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Dan…I also believe we need to know the case management and managed care rules.</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311348" y="139150"/>
            <a:ext cx="5880653" cy="2564140"/>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You know what, Sophia? I think you are absolutely correct! </a:t>
            </a:r>
          </a:p>
        </p:txBody>
      </p:sp>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8"/>
          <a:stretch>
            <a:fillRect/>
          </a:stretch>
        </p:blipFill>
        <p:spPr>
          <a:xfrm>
            <a:off x="2522923" y="4757642"/>
            <a:ext cx="1284190" cy="1284190"/>
          </a:xfrm>
          <a:prstGeom prst="rect">
            <a:avLst/>
          </a:prstGeom>
        </p:spPr>
      </p:pic>
      <p:pic>
        <p:nvPicPr>
          <p:cNvPr id="3" name="troll hooray">
            <a:hlinkClick r:id="" action="ppaction://media"/>
            <a:extLst>
              <a:ext uri="{FF2B5EF4-FFF2-40B4-BE49-F238E27FC236}">
                <a16:creationId xmlns:a16="http://schemas.microsoft.com/office/drawing/2014/main" id="{49847FE6-B638-B5F6-B591-BD4E937EB7B9}"/>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6295753" y="4172503"/>
            <a:ext cx="1284190" cy="1284190"/>
          </a:xfrm>
          <a:prstGeom prst="rect">
            <a:avLst/>
          </a:prstGeom>
        </p:spPr>
      </p:pic>
      <p:pic>
        <p:nvPicPr>
          <p:cNvPr id="5" name="Content Placeholder 4">
            <a:extLst>
              <a:ext uri="{FF2B5EF4-FFF2-40B4-BE49-F238E27FC236}">
                <a16:creationId xmlns:a16="http://schemas.microsoft.com/office/drawing/2014/main" id="{D4D6F698-D922-6AC2-7CAC-4296165CA296}"/>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351541" y="2518135"/>
            <a:ext cx="5573433" cy="4200715"/>
          </a:xfrm>
          <a:prstGeom prst="rect">
            <a:avLst/>
          </a:prstGeom>
        </p:spPr>
      </p:pic>
      <p:pic>
        <p:nvPicPr>
          <p:cNvPr id="10" name="Content Placeholder 4">
            <a:extLst>
              <a:ext uri="{FF2B5EF4-FFF2-40B4-BE49-F238E27FC236}">
                <a16:creationId xmlns:a16="http://schemas.microsoft.com/office/drawing/2014/main" id="{24107691-624D-7F66-060A-BF01907D9A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2286" b="98429" l="10000" r="90000">
                        <a14:foregroundMark x1="53111" y1="6429" x2="53111" y2="6429"/>
                        <a14:foregroundMark x1="32444" y1="18429" x2="32444" y2="18429"/>
                        <a14:foregroundMark x1="31444" y1="22857" x2="31444" y2="22857"/>
                        <a14:foregroundMark x1="73333" y1="22571" x2="73333" y2="22571"/>
                        <a14:foregroundMark x1="73333" y1="17000" x2="73333" y2="17000"/>
                        <a14:foregroundMark x1="20556" y1="92714" x2="20556" y2="92714"/>
                        <a14:foregroundMark x1="21889" y1="98429" x2="21889" y2="98429"/>
                        <a14:foregroundMark x1="51333" y1="2286" x2="51333" y2="2286"/>
                        <a14:foregroundMark x1="52111" y1="16571" x2="52111" y2="16571"/>
                        <a14:foregroundMark x1="54222" y1="14143" x2="54222" y2="14143"/>
                        <a14:foregroundMark x1="53444" y1="12429" x2="53444" y2="12429"/>
                        <a14:foregroundMark x1="52667" y1="16571" x2="52667" y2="16571"/>
                        <a14:foregroundMark x1="52667" y1="17714" x2="52667" y2="17714"/>
                      </a14:backgroundRemoval>
                    </a14:imgEffect>
                  </a14:imgLayer>
                </a14:imgProps>
              </a:ext>
              <a:ext uri="{28A0092B-C50C-407E-A947-70E740481C1C}">
                <a14:useLocalDpi xmlns:a14="http://schemas.microsoft.com/office/drawing/2010/main" val="0"/>
              </a:ext>
            </a:extLst>
          </a:blip>
          <a:stretch>
            <a:fillRect/>
          </a:stretch>
        </p:blipFill>
        <p:spPr>
          <a:xfrm>
            <a:off x="6903895" y="2548678"/>
            <a:ext cx="5174116" cy="4024313"/>
          </a:xfrm>
          <a:prstGeom prst="rect">
            <a:avLst/>
          </a:prstGeom>
        </p:spPr>
      </p:pic>
    </p:spTree>
    <p:extLst>
      <p:ext uri="{BB962C8B-B14F-4D97-AF65-F5344CB8AC3E}">
        <p14:creationId xmlns:p14="http://schemas.microsoft.com/office/powerpoint/2010/main" val="503938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 0 L -0.25 0 E" pathEditMode="relative" ptsTypes="">
                                      <p:cBhvr>
                                        <p:cTn id="26" dur="2000" fill="hold"/>
                                        <p:tgtEl>
                                          <p:spTgt spid="1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video>
              <p:cMediaNode vol="80000">
                <p:cTn id="32" fill="hold" display="0">
                  <p:stCondLst>
                    <p:cond delay="indefinite"/>
                  </p:stCondLst>
                </p:cTn>
                <p:tgtEl>
                  <p:spTgt spid="3"/>
                </p:tgtEl>
              </p:cMediaNode>
            </p:video>
          </p:childTnLst>
        </p:cTn>
      </p:par>
    </p:tnLst>
    <p:bldLst>
      <p:bldP spid="8"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40B5F395-8E73-E2C7-1A55-24C20E39036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95816" y="2633591"/>
            <a:ext cx="4024313" cy="4024313"/>
          </a:xfrm>
        </p:spPr>
      </p:pic>
      <p:sp>
        <p:nvSpPr>
          <p:cNvPr id="2" name="Title 1">
            <a:extLst>
              <a:ext uri="{FF2B5EF4-FFF2-40B4-BE49-F238E27FC236}">
                <a16:creationId xmlns:a16="http://schemas.microsoft.com/office/drawing/2014/main" id="{5C5062B3-A857-FCF0-C426-054EA63EDAAF}"/>
              </a:ext>
            </a:extLst>
          </p:cNvPr>
          <p:cNvSpPr>
            <a:spLocks noGrp="1"/>
          </p:cNvSpPr>
          <p:nvPr>
            <p:ph type="title"/>
          </p:nvPr>
        </p:nvSpPr>
        <p:spPr>
          <a:xfrm>
            <a:off x="-514784" y="1667887"/>
            <a:ext cx="8610600" cy="1293028"/>
          </a:xfrm>
        </p:spPr>
        <p:txBody>
          <a:bodyPr/>
          <a:lstStyle/>
          <a:p>
            <a:r>
              <a:rPr lang="en-US" b="1" dirty="0">
                <a:solidFill>
                  <a:srgbClr val="C00000"/>
                </a:solidFill>
              </a:rPr>
              <a:t>Myth #4 – Case managers should direct providers</a:t>
            </a:r>
          </a:p>
        </p:txBody>
      </p:sp>
    </p:spTree>
    <p:extLst>
      <p:ext uri="{BB962C8B-B14F-4D97-AF65-F5344CB8AC3E}">
        <p14:creationId xmlns:p14="http://schemas.microsoft.com/office/powerpoint/2010/main" val="40690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anim calcmode="lin" valueType="num">
                                      <p:cBhvr>
                                        <p:cTn id="9" dur="500"/>
                                        <p:tgtEl>
                                          <p:spTgt spid="4"/>
                                        </p:tgtEl>
                                        <p:attrNameLst>
                                          <p:attrName>ppt_x</p:attrName>
                                        </p:attrNameLst>
                                      </p:cBhvr>
                                      <p:tavLst>
                                        <p:tav tm="0">
                                          <p:val>
                                            <p:strVal val="ppt_x"/>
                                          </p:val>
                                        </p:tav>
                                        <p:tav tm="100000">
                                          <p:val>
                                            <p:fltVal val="0.5"/>
                                          </p:val>
                                        </p:tav>
                                      </p:tavLst>
                                    </p:anim>
                                    <p:anim calcmode="lin" valueType="num">
                                      <p:cBhvr>
                                        <p:cTn id="10" dur="500"/>
                                        <p:tgtEl>
                                          <p:spTgt spid="4"/>
                                        </p:tgtEl>
                                        <p:attrNameLst>
                                          <p:attrName>ppt_y</p:attrName>
                                        </p:attrNameLst>
                                      </p:cBhvr>
                                      <p:tavLst>
                                        <p:tav tm="0">
                                          <p:val>
                                            <p:strVal val="ppt_y"/>
                                          </p:val>
                                        </p:tav>
                                        <p:tav tm="100000">
                                          <p:val>
                                            <p:fltVal val="0.5"/>
                                          </p:val>
                                        </p:tav>
                                      </p:tavLst>
                                    </p:anim>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3" y="989877"/>
            <a:ext cx="11760740" cy="5782183"/>
          </a:xfrm>
          <a:prstGeom prst="rect">
            <a:avLst/>
          </a:prstGeom>
        </p:spPr>
      </p:pic>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5626335" y="2180735"/>
            <a:ext cx="2581494" cy="2007828"/>
          </a:xfrm>
          <a:prstGeom prst="rect">
            <a:avLst/>
          </a:prstGeom>
          <a:effectLst>
            <a:glow rad="101600">
              <a:srgbClr val="FFFF00">
                <a:alpha val="60000"/>
              </a:srgbClr>
            </a:glow>
          </a:effectLst>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4691743" y="1695219"/>
            <a:ext cx="2810248" cy="2185749"/>
          </a:xfrm>
          <a:prstGeom prst="rect">
            <a:avLst/>
          </a:prstGeom>
          <a:effectLst>
            <a:glow rad="101600">
              <a:srgbClr val="FFFF00">
                <a:alpha val="60000"/>
              </a:srgbClr>
            </a:glow>
          </a:effectLst>
        </p:spPr>
      </p:pic>
    </p:spTree>
    <p:extLst>
      <p:ext uri="{BB962C8B-B14F-4D97-AF65-F5344CB8AC3E}">
        <p14:creationId xmlns:p14="http://schemas.microsoft.com/office/powerpoint/2010/main" val="390296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2EF858-7E2E-2021-46B0-8C0EF3486A1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6885" y="2248354"/>
            <a:ext cx="5174116" cy="4024313"/>
          </a:xfrm>
        </p:spPr>
      </p:pic>
      <p:sp>
        <p:nvSpPr>
          <p:cNvPr id="6" name="Speech Bubble: Rectangle with Corners Rounded 5">
            <a:extLst>
              <a:ext uri="{FF2B5EF4-FFF2-40B4-BE49-F238E27FC236}">
                <a16:creationId xmlns:a16="http://schemas.microsoft.com/office/drawing/2014/main" id="{BC0ABBE5-CCF8-1E1E-55B5-78A5D20F64DB}"/>
              </a:ext>
            </a:extLst>
          </p:cNvPr>
          <p:cNvSpPr/>
          <p:nvPr/>
        </p:nvSpPr>
        <p:spPr>
          <a:xfrm>
            <a:off x="4974771" y="1915886"/>
            <a:ext cx="6560344" cy="2699657"/>
          </a:xfrm>
          <a:prstGeom prst="wedgeRoundRectCallout">
            <a:avLst>
              <a:gd name="adj1" fmla="val -61601"/>
              <a:gd name="adj2" fmla="val 5582"/>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Who is responsible for solving all the problems, questions, barriers, and needs that an individual has?</a:t>
            </a:r>
          </a:p>
        </p:txBody>
      </p:sp>
    </p:spTree>
    <p:extLst>
      <p:ext uri="{BB962C8B-B14F-4D97-AF65-F5344CB8AC3E}">
        <p14:creationId xmlns:p14="http://schemas.microsoft.com/office/powerpoint/2010/main" val="749095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A8CA8432-67B3-ED9D-3260-39B4615F5A8E}"/>
              </a:ext>
            </a:extLst>
          </p:cNvPr>
          <p:cNvPicPr>
            <a:picLocks noGrp="1" noChangeAspect="1"/>
          </p:cNvPicPr>
          <p:nvPr>
            <p:ph idx="1"/>
          </p:nvPr>
        </p:nvPicPr>
        <p:blipFill>
          <a:blip r:embed="rId7">
            <a:extLst>
              <a:ext uri="{28A0092B-C50C-407E-A947-70E740481C1C}">
                <a14:useLocalDpi xmlns:a14="http://schemas.microsoft.com/office/drawing/2010/main" val="0"/>
              </a:ext>
            </a:extLst>
          </a:blip>
          <a:stretch>
            <a:fillRect/>
          </a:stretch>
        </p:blipFill>
        <p:spPr>
          <a:xfrm>
            <a:off x="6921044" y="2657285"/>
            <a:ext cx="5174116" cy="4024313"/>
          </a:xfr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653830" y="265728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490870" y="93145"/>
            <a:ext cx="4605130" cy="2709690"/>
          </a:xfrm>
          <a:prstGeom prst="wedgeRoundRectCallout">
            <a:avLst>
              <a:gd name="adj1" fmla="val -56160"/>
              <a:gd name="adj2" fmla="val 595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err="1"/>
              <a:t>Ummm</a:t>
            </a:r>
            <a:r>
              <a:rPr lang="en-US" sz="3200" dirty="0"/>
              <a:t>….</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311348" y="93145"/>
            <a:ext cx="5495288" cy="2564140"/>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 know! It’s the provider! We have to do it all!</a:t>
            </a:r>
          </a:p>
        </p:txBody>
      </p:sp>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10"/>
          <a:stretch>
            <a:fillRect/>
          </a:stretch>
        </p:blipFill>
        <p:spPr>
          <a:xfrm>
            <a:off x="2522923" y="4757642"/>
            <a:ext cx="1284190" cy="1284190"/>
          </a:xfrm>
          <a:prstGeom prst="rect">
            <a:avLst/>
          </a:prstGeom>
        </p:spPr>
      </p:pic>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289686" y="2657285"/>
            <a:ext cx="5573433" cy="4200715"/>
          </a:xfrm>
          <a:prstGeom prst="rect">
            <a:avLst/>
          </a:prstGeom>
        </p:spPr>
      </p:pic>
      <p:pic>
        <p:nvPicPr>
          <p:cNvPr id="12" name="Troll laugh (1)">
            <a:hlinkClick r:id="" action="ppaction://media"/>
            <a:extLst>
              <a:ext uri="{FF2B5EF4-FFF2-40B4-BE49-F238E27FC236}">
                <a16:creationId xmlns:a16="http://schemas.microsoft.com/office/drawing/2014/main" id="{CD0DCA29-0B2C-A8D1-193E-B311CC36FA26}"/>
              </a:ext>
            </a:extLst>
          </p:cNvPr>
          <p:cNvPicPr>
            <a:picLocks noChangeAspect="1"/>
          </p:cNvPicPr>
          <p:nvPr>
            <a:videoFile r:link="rId4"/>
            <p:extLst>
              <p:ext uri="{DAA4B4D4-6D71-4841-9C94-3DE7FCFB9230}">
                <p14:media xmlns:p14="http://schemas.microsoft.com/office/powerpoint/2010/main" r:embed="rId3"/>
              </p:ext>
            </p:extLst>
          </p:nvPr>
        </p:nvPicPr>
        <p:blipFill>
          <a:blip r:embed="rId13"/>
          <a:stretch>
            <a:fillRect/>
          </a:stretch>
        </p:blipFill>
        <p:spPr>
          <a:xfrm>
            <a:off x="6427062" y="4376860"/>
            <a:ext cx="2045753" cy="2045753"/>
          </a:xfrm>
          <a:prstGeom prst="rect">
            <a:avLst/>
          </a:prstGeom>
        </p:spPr>
      </p:pic>
    </p:spTree>
    <p:extLst>
      <p:ext uri="{BB962C8B-B14F-4D97-AF65-F5344CB8AC3E}">
        <p14:creationId xmlns:p14="http://schemas.microsoft.com/office/powerpoint/2010/main" val="190360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5708"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video>
              <p:cMediaNode vol="80000">
                <p:cTn id="24" fill="hold" display="0">
                  <p:stCondLst>
                    <p:cond delay="indefinite"/>
                  </p:stCondLst>
                </p:cTn>
                <p:tgtEl>
                  <p:spTgt spid="12"/>
                </p:tgtEl>
              </p:cMediaNode>
            </p:video>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2"/>
                                        </p:tgtEl>
                                      </p:cBhvr>
                                    </p:cmd>
                                  </p:childTnLst>
                                </p:cTn>
                              </p:par>
                            </p:childTnLst>
                          </p:cTn>
                        </p:par>
                      </p:childTnLst>
                    </p:cTn>
                  </p:par>
                </p:childTnLst>
              </p:cTn>
              <p:nextCondLst>
                <p:cond evt="onClick" delay="0">
                  <p:tgtEl>
                    <p:spTgt spid="12"/>
                  </p:tgtEl>
                </p:cond>
              </p:nextCondLst>
            </p:seq>
          </p:childTnLst>
        </p:cTn>
      </p:par>
    </p:tnLst>
    <p:bldLst>
      <p:bldP spid="8"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75E0146-A51B-AB3A-E23A-F47CE5A52424}"/>
              </a:ext>
            </a:extLst>
          </p:cNvPr>
          <p:cNvSpPr>
            <a:spLocks noGrp="1"/>
          </p:cNvSpPr>
          <p:nvPr>
            <p:ph idx="1"/>
          </p:nvPr>
        </p:nvSpPr>
        <p:spPr>
          <a:xfrm>
            <a:off x="685800" y="1948544"/>
            <a:ext cx="10820400" cy="4727342"/>
          </a:xfrm>
        </p:spPr>
        <p:txBody>
          <a:bodyPr>
            <a:normAutofit/>
          </a:bodyPr>
          <a:lstStyle/>
          <a:p>
            <a:pPr marL="0" indent="0">
              <a:buNone/>
            </a:pPr>
            <a:r>
              <a:rPr lang="en-US" sz="4000" b="0" i="0" dirty="0">
                <a:solidFill>
                  <a:srgbClr val="474747"/>
                </a:solidFill>
                <a:effectLst/>
                <a:highlight>
                  <a:srgbClr val="FFFFFF"/>
                </a:highlight>
                <a:latin typeface="Google Sans"/>
              </a:rPr>
              <a:t>“Interdisciplinary services are </a:t>
            </a:r>
            <a:r>
              <a:rPr lang="en-US" sz="4000" b="0" i="0" dirty="0">
                <a:solidFill>
                  <a:srgbClr val="040C28"/>
                </a:solidFill>
                <a:effectLst/>
                <a:latin typeface="Google Sans"/>
              </a:rPr>
              <a:t>those provided </a:t>
            </a:r>
            <a:r>
              <a:rPr lang="en-US" sz="4000" b="1" i="0" dirty="0">
                <a:solidFill>
                  <a:srgbClr val="C00000"/>
                </a:solidFill>
                <a:effectLst/>
                <a:latin typeface="Google Sans"/>
              </a:rPr>
              <a:t>by a treatment team</a:t>
            </a:r>
            <a:r>
              <a:rPr lang="en-US" sz="4000" b="0" i="0" dirty="0">
                <a:solidFill>
                  <a:srgbClr val="040C28"/>
                </a:solidFill>
                <a:effectLst/>
                <a:latin typeface="Google Sans"/>
              </a:rPr>
              <a:t> in which all of its members participate in a coordinated effort to benefit the patient and the patient's significant others and caregivers</a:t>
            </a:r>
            <a:r>
              <a:rPr lang="en-US" sz="4000" b="0" i="0" dirty="0">
                <a:solidFill>
                  <a:srgbClr val="474747"/>
                </a:solidFill>
                <a:effectLst/>
                <a:latin typeface="Google Sans"/>
              </a:rPr>
              <a:t>. </a:t>
            </a:r>
            <a:r>
              <a:rPr lang="en-US" sz="4000" b="0" i="0" dirty="0">
                <a:solidFill>
                  <a:srgbClr val="474747"/>
                </a:solidFill>
                <a:effectLst/>
                <a:highlight>
                  <a:srgbClr val="FFFFFF"/>
                </a:highlight>
                <a:latin typeface="Google Sans"/>
              </a:rPr>
              <a:t>Interdisciplinary services, by definition, cannot be provided by only one discipline.”</a:t>
            </a:r>
            <a:endParaRPr lang="en-US" sz="4000" dirty="0"/>
          </a:p>
        </p:txBody>
      </p:sp>
      <p:sp>
        <p:nvSpPr>
          <p:cNvPr id="4" name="TextBox 3">
            <a:extLst>
              <a:ext uri="{FF2B5EF4-FFF2-40B4-BE49-F238E27FC236}">
                <a16:creationId xmlns:a16="http://schemas.microsoft.com/office/drawing/2014/main" id="{D84AA6E2-08C1-71F0-4F0B-E7EFD329CC0C}"/>
              </a:ext>
            </a:extLst>
          </p:cNvPr>
          <p:cNvSpPr txBox="1"/>
          <p:nvPr/>
        </p:nvSpPr>
        <p:spPr>
          <a:xfrm>
            <a:off x="10246467" y="5986512"/>
            <a:ext cx="1259733" cy="369332"/>
          </a:xfrm>
          <a:prstGeom prst="rect">
            <a:avLst/>
          </a:prstGeom>
          <a:noFill/>
        </p:spPr>
        <p:txBody>
          <a:bodyPr wrap="square" rtlCol="0">
            <a:spAutoFit/>
          </a:bodyPr>
          <a:lstStyle/>
          <a:p>
            <a:r>
              <a:rPr lang="en-US" dirty="0"/>
              <a:t>CMS.gov</a:t>
            </a:r>
          </a:p>
        </p:txBody>
      </p:sp>
      <p:sp>
        <p:nvSpPr>
          <p:cNvPr id="5" name="TextBox 4">
            <a:extLst>
              <a:ext uri="{FF2B5EF4-FFF2-40B4-BE49-F238E27FC236}">
                <a16:creationId xmlns:a16="http://schemas.microsoft.com/office/drawing/2014/main" id="{D3AA952E-996A-9B22-54E3-65A101B7513B}"/>
              </a:ext>
            </a:extLst>
          </p:cNvPr>
          <p:cNvSpPr txBox="1"/>
          <p:nvPr/>
        </p:nvSpPr>
        <p:spPr>
          <a:xfrm>
            <a:off x="5780226" y="602166"/>
            <a:ext cx="5096107" cy="923330"/>
          </a:xfrm>
          <a:prstGeom prst="rect">
            <a:avLst/>
          </a:prstGeom>
          <a:noFill/>
        </p:spPr>
        <p:txBody>
          <a:bodyPr wrap="square" rtlCol="0">
            <a:spAutoFit/>
          </a:bodyPr>
          <a:lstStyle/>
          <a:p>
            <a:pPr algn="r"/>
            <a:r>
              <a:rPr lang="en-US" sz="5400" b="1" dirty="0">
                <a:solidFill>
                  <a:srgbClr val="C00000"/>
                </a:solidFill>
              </a:rPr>
              <a:t>TEAM</a:t>
            </a:r>
          </a:p>
        </p:txBody>
      </p:sp>
    </p:spTree>
    <p:extLst>
      <p:ext uri="{BB962C8B-B14F-4D97-AF65-F5344CB8AC3E}">
        <p14:creationId xmlns:p14="http://schemas.microsoft.com/office/powerpoint/2010/main" val="33453039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C1B5A-4BD5-7539-F57F-C19C65488143}"/>
              </a:ext>
            </a:extLst>
          </p:cNvPr>
          <p:cNvSpPr>
            <a:spLocks noGrp="1"/>
          </p:cNvSpPr>
          <p:nvPr>
            <p:ph type="title"/>
          </p:nvPr>
        </p:nvSpPr>
        <p:spPr/>
        <p:txBody>
          <a:bodyPr>
            <a:normAutofit fontScale="90000"/>
          </a:bodyPr>
          <a:lstStyle/>
          <a:p>
            <a:r>
              <a:rPr lang="en-US" sz="4800" b="1" dirty="0">
                <a:solidFill>
                  <a:srgbClr val="C00000"/>
                </a:solidFill>
              </a:rPr>
              <a:t>When needed…Referrals to:</a:t>
            </a:r>
          </a:p>
        </p:txBody>
      </p:sp>
      <p:sp>
        <p:nvSpPr>
          <p:cNvPr id="3" name="Content Placeholder 2">
            <a:extLst>
              <a:ext uri="{FF2B5EF4-FFF2-40B4-BE49-F238E27FC236}">
                <a16:creationId xmlns:a16="http://schemas.microsoft.com/office/drawing/2014/main" id="{0262FAE4-5AE7-6C5F-901C-07632F22FDD1}"/>
              </a:ext>
            </a:extLst>
          </p:cNvPr>
          <p:cNvSpPr>
            <a:spLocks noGrp="1"/>
          </p:cNvSpPr>
          <p:nvPr>
            <p:ph idx="1"/>
          </p:nvPr>
        </p:nvSpPr>
        <p:spPr/>
        <p:txBody>
          <a:bodyPr numCol="2">
            <a:noAutofit/>
          </a:bodyPr>
          <a:lstStyle/>
          <a:p>
            <a:r>
              <a:rPr lang="en-US" sz="4000" dirty="0"/>
              <a:t>Physicians</a:t>
            </a:r>
          </a:p>
          <a:p>
            <a:r>
              <a:rPr lang="en-US" sz="4000" dirty="0"/>
              <a:t>Therapists</a:t>
            </a:r>
          </a:p>
          <a:p>
            <a:r>
              <a:rPr lang="en-US" sz="4000" dirty="0"/>
              <a:t>Nutrition</a:t>
            </a:r>
          </a:p>
          <a:p>
            <a:r>
              <a:rPr lang="en-US" sz="4000" dirty="0"/>
              <a:t>Pharmacy</a:t>
            </a:r>
          </a:p>
          <a:p>
            <a:r>
              <a:rPr lang="en-US" sz="4000" dirty="0"/>
              <a:t>Transportation</a:t>
            </a:r>
          </a:p>
          <a:p>
            <a:r>
              <a:rPr lang="en-US" sz="4000" dirty="0"/>
              <a:t>Employment</a:t>
            </a:r>
          </a:p>
          <a:p>
            <a:r>
              <a:rPr lang="en-US" sz="4000" dirty="0"/>
              <a:t>Recreation</a:t>
            </a:r>
          </a:p>
          <a:p>
            <a:r>
              <a:rPr lang="en-US" sz="4000" dirty="0"/>
              <a:t>Local Experts in areas of interest </a:t>
            </a:r>
          </a:p>
          <a:p>
            <a:r>
              <a:rPr lang="en-US" sz="4000" dirty="0"/>
              <a:t>Etc. </a:t>
            </a:r>
          </a:p>
        </p:txBody>
      </p:sp>
    </p:spTree>
    <p:extLst>
      <p:ext uri="{BB962C8B-B14F-4D97-AF65-F5344CB8AC3E}">
        <p14:creationId xmlns:p14="http://schemas.microsoft.com/office/powerpoint/2010/main" val="3327072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AD83A-A765-9702-AE5F-0121945A1108}"/>
              </a:ext>
            </a:extLst>
          </p:cNvPr>
          <p:cNvSpPr>
            <a:spLocks noGrp="1"/>
          </p:cNvSpPr>
          <p:nvPr>
            <p:ph type="title"/>
          </p:nvPr>
        </p:nvSpPr>
        <p:spPr>
          <a:xfrm>
            <a:off x="183052" y="1495415"/>
            <a:ext cx="9799148" cy="1293028"/>
          </a:xfrm>
        </p:spPr>
        <p:txBody>
          <a:bodyPr>
            <a:normAutofit fontScale="90000"/>
          </a:bodyPr>
          <a:lstStyle/>
          <a:p>
            <a:r>
              <a:rPr lang="en-US" b="1" dirty="0">
                <a:solidFill>
                  <a:srgbClr val="C00000"/>
                </a:solidFill>
              </a:rPr>
              <a:t>Myth #5 – providers have to solve all the individuals problems on their own</a:t>
            </a:r>
          </a:p>
        </p:txBody>
      </p:sp>
      <p:pic>
        <p:nvPicPr>
          <p:cNvPr id="4" name="Content Placeholder 4">
            <a:extLst>
              <a:ext uri="{FF2B5EF4-FFF2-40B4-BE49-F238E27FC236}">
                <a16:creationId xmlns:a16="http://schemas.microsoft.com/office/drawing/2014/main" id="{B61949D1-C336-BEF2-EB15-BB028C59197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60835" y="2668700"/>
            <a:ext cx="4024313" cy="4024313"/>
          </a:xfrm>
        </p:spPr>
      </p:pic>
    </p:spTree>
    <p:extLst>
      <p:ext uri="{BB962C8B-B14F-4D97-AF65-F5344CB8AC3E}">
        <p14:creationId xmlns:p14="http://schemas.microsoft.com/office/powerpoint/2010/main" val="3654551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anim calcmode="lin" valueType="num">
                                      <p:cBhvr>
                                        <p:cTn id="9" dur="500"/>
                                        <p:tgtEl>
                                          <p:spTgt spid="4"/>
                                        </p:tgtEl>
                                        <p:attrNameLst>
                                          <p:attrName>ppt_x</p:attrName>
                                        </p:attrNameLst>
                                      </p:cBhvr>
                                      <p:tavLst>
                                        <p:tav tm="0">
                                          <p:val>
                                            <p:strVal val="ppt_x"/>
                                          </p:val>
                                        </p:tav>
                                        <p:tav tm="100000">
                                          <p:val>
                                            <p:fltVal val="0.5"/>
                                          </p:val>
                                        </p:tav>
                                      </p:tavLst>
                                    </p:anim>
                                    <p:anim calcmode="lin" valueType="num">
                                      <p:cBhvr>
                                        <p:cTn id="10" dur="500"/>
                                        <p:tgtEl>
                                          <p:spTgt spid="4"/>
                                        </p:tgtEl>
                                        <p:attrNameLst>
                                          <p:attrName>ppt_y</p:attrName>
                                        </p:attrNameLst>
                                      </p:cBhvr>
                                      <p:tavLst>
                                        <p:tav tm="0">
                                          <p:val>
                                            <p:strVal val="ppt_y"/>
                                          </p:val>
                                        </p:tav>
                                        <p:tav tm="100000">
                                          <p:val>
                                            <p:fltVal val="0.5"/>
                                          </p:val>
                                        </p:tav>
                                      </p:tavLst>
                                    </p:anim>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3" y="989877"/>
            <a:ext cx="11760740" cy="5782183"/>
          </a:xfrm>
          <a:prstGeom prst="rect">
            <a:avLst/>
          </a:prstGeom>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707570" y="587106"/>
            <a:ext cx="3261978" cy="2537094"/>
          </a:xfrm>
          <a:prstGeom prst="rect">
            <a:avLst/>
          </a:prstGeom>
          <a:effectLst>
            <a:glow rad="101600">
              <a:srgbClr val="FFFF00">
                <a:alpha val="60000"/>
              </a:srgbClr>
            </a:glow>
          </a:effectLst>
        </p:spPr>
      </p:pic>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71817" y="294796"/>
            <a:ext cx="3261978" cy="2537094"/>
          </a:xfrm>
          <a:prstGeom prst="rect">
            <a:avLst/>
          </a:prstGeom>
          <a:effectLst>
            <a:glow rad="101600">
              <a:srgbClr val="FFFF00">
                <a:alpha val="60000"/>
              </a:srgbClr>
            </a:glow>
          </a:effectLst>
        </p:spPr>
      </p:pic>
    </p:spTree>
    <p:extLst>
      <p:ext uri="{BB962C8B-B14F-4D97-AF65-F5344CB8AC3E}">
        <p14:creationId xmlns:p14="http://schemas.microsoft.com/office/powerpoint/2010/main" val="123068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0 0 L 0.25 0.25 E" pathEditMode="relative" ptsTypes="">
                                      <p:cBhvr>
                                        <p:cTn id="6" dur="2000" fill="hold"/>
                                        <p:tgtEl>
                                          <p:spTgt spid="4"/>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49" presetClass="path" presetSubtype="0" accel="50000" decel="50000" fill="hold" nodeType="clickEffect">
                                  <p:stCondLst>
                                    <p:cond delay="0"/>
                                  </p:stCondLst>
                                  <p:childTnLst>
                                    <p:animMotion origin="layout" path="M 0 0 L 0.25 0.25 E" pathEditMode="relative" ptsTypes="">
                                      <p:cBhvr>
                                        <p:cTn id="10" dur="2000" fill="hold"/>
                                        <p:tgtEl>
                                          <p:spTgt spid="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653830" y="265728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490870" y="93145"/>
            <a:ext cx="4605130" cy="2709690"/>
          </a:xfrm>
          <a:prstGeom prst="wedgeRoundRectCallout">
            <a:avLst>
              <a:gd name="adj1" fmla="val -56160"/>
              <a:gd name="adj2" fmla="val 595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You know…I have been thinking, Dan. We’ve been out here quite some time…</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311348" y="93145"/>
            <a:ext cx="5495288" cy="2564140"/>
          </a:xfrm>
          <a:prstGeom prst="wedgeRoundRectCallout">
            <a:avLst>
              <a:gd name="adj1" fmla="val -75489"/>
              <a:gd name="adj2" fmla="val 78837"/>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That’s true, Sophia. We should probably ask our customers how we are doing. </a:t>
            </a:r>
          </a:p>
        </p:txBody>
      </p:sp>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7"/>
          <a:stretch>
            <a:fillRect/>
          </a:stretch>
        </p:blipFill>
        <p:spPr>
          <a:xfrm>
            <a:off x="2522923" y="4757642"/>
            <a:ext cx="1284190" cy="1284190"/>
          </a:xfrm>
          <a:prstGeom prst="rect">
            <a:avLst/>
          </a:prstGeom>
        </p:spPr>
      </p:pic>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1490870" y="2657285"/>
            <a:ext cx="5573433" cy="4200715"/>
          </a:xfrm>
          <a:prstGeom prst="rect">
            <a:avLst/>
          </a:prstGeom>
        </p:spPr>
      </p:pic>
      <p:pic>
        <p:nvPicPr>
          <p:cNvPr id="10" name="Picture 9">
            <a:extLst>
              <a:ext uri="{FF2B5EF4-FFF2-40B4-BE49-F238E27FC236}">
                <a16:creationId xmlns:a16="http://schemas.microsoft.com/office/drawing/2014/main" id="{C440985A-FBDE-610A-48AD-B48189CF7B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0876" y="2890711"/>
            <a:ext cx="4700070" cy="3655610"/>
          </a:xfrm>
          <a:prstGeom prst="rect">
            <a:avLst/>
          </a:prstGeom>
        </p:spPr>
      </p:pic>
      <p:sp>
        <p:nvSpPr>
          <p:cNvPr id="14" name="Speech Bubble: Rectangle 13">
            <a:extLst>
              <a:ext uri="{FF2B5EF4-FFF2-40B4-BE49-F238E27FC236}">
                <a16:creationId xmlns:a16="http://schemas.microsoft.com/office/drawing/2014/main" id="{FFEA9D6C-1EA7-A357-804E-CEF788ACDF05}"/>
              </a:ext>
            </a:extLst>
          </p:cNvPr>
          <p:cNvSpPr/>
          <p:nvPr/>
        </p:nvSpPr>
        <p:spPr>
          <a:xfrm>
            <a:off x="6393610" y="3253566"/>
            <a:ext cx="2236065" cy="1504075"/>
          </a:xfrm>
          <a:prstGeom prst="wedgeRectCallout">
            <a:avLst>
              <a:gd name="adj1" fmla="val 84665"/>
              <a:gd name="adj2" fmla="val -84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600" dirty="0"/>
              <a:t>What will you ask? </a:t>
            </a:r>
          </a:p>
        </p:txBody>
      </p:sp>
    </p:spTree>
    <p:extLst>
      <p:ext uri="{BB962C8B-B14F-4D97-AF65-F5344CB8AC3E}">
        <p14:creationId xmlns:p14="http://schemas.microsoft.com/office/powerpoint/2010/main" val="1088706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1000" fill="hold"/>
                                        <p:tgtEl>
                                          <p:spTgt spid="10"/>
                                        </p:tgtEl>
                                        <p:attrNameLst>
                                          <p:attrName>ppt_w</p:attrName>
                                        </p:attrNameLst>
                                      </p:cBhvr>
                                      <p:tavLst>
                                        <p:tav tm="0">
                                          <p:val>
                                            <p:fltVal val="0"/>
                                          </p:val>
                                        </p:tav>
                                        <p:tav tm="100000">
                                          <p:val>
                                            <p:strVal val="#ppt_w"/>
                                          </p:val>
                                        </p:tav>
                                      </p:tavLst>
                                    </p:anim>
                                    <p:anim calcmode="lin" valueType="num">
                                      <p:cBhvr>
                                        <p:cTn id="24" dur="1000" fill="hold"/>
                                        <p:tgtEl>
                                          <p:spTgt spid="10"/>
                                        </p:tgtEl>
                                        <p:attrNameLst>
                                          <p:attrName>ppt_h</p:attrName>
                                        </p:attrNameLst>
                                      </p:cBhvr>
                                      <p:tavLst>
                                        <p:tav tm="0">
                                          <p:val>
                                            <p:fltVal val="0"/>
                                          </p:val>
                                        </p:tav>
                                        <p:tav tm="100000">
                                          <p:val>
                                            <p:strVal val="#ppt_h"/>
                                          </p:val>
                                        </p:tav>
                                      </p:tavLst>
                                    </p:anim>
                                    <p:anim calcmode="lin" valueType="num">
                                      <p:cBhvr>
                                        <p:cTn id="25" dur="1000" fill="hold"/>
                                        <p:tgtEl>
                                          <p:spTgt spid="10"/>
                                        </p:tgtEl>
                                        <p:attrNameLst>
                                          <p:attrName>style.rotation</p:attrName>
                                        </p:attrNameLst>
                                      </p:cBhvr>
                                      <p:tavLst>
                                        <p:tav tm="0">
                                          <p:val>
                                            <p:fltVal val="90"/>
                                          </p:val>
                                        </p:tav>
                                        <p:tav tm="100000">
                                          <p:val>
                                            <p:fltVal val="0"/>
                                          </p:val>
                                        </p:tav>
                                      </p:tavLst>
                                    </p:anim>
                                    <p:animEffect transition="in" filter="fade">
                                      <p:cBhvr>
                                        <p:cTn id="26" dur="1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childTnLst>
        </p:cTn>
      </p:par>
    </p:tnLst>
    <p:bldLst>
      <p:bldP spid="8" grpId="0" animBg="1"/>
      <p:bldP spid="9"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30302-F093-A938-6209-9BC3490D090B}"/>
              </a:ext>
            </a:extLst>
          </p:cNvPr>
          <p:cNvSpPr>
            <a:spLocks noGrp="1"/>
          </p:cNvSpPr>
          <p:nvPr>
            <p:ph type="title"/>
          </p:nvPr>
        </p:nvSpPr>
        <p:spPr>
          <a:xfrm>
            <a:off x="1449659" y="1087758"/>
            <a:ext cx="10279566" cy="1293028"/>
          </a:xfrm>
        </p:spPr>
        <p:txBody>
          <a:bodyPr>
            <a:normAutofit fontScale="90000"/>
          </a:bodyPr>
          <a:lstStyle/>
          <a:p>
            <a:r>
              <a:rPr lang="en-US" sz="4000" b="1" i="0" u="none" strike="noStrike" dirty="0">
                <a:solidFill>
                  <a:srgbClr val="C00000"/>
                </a:solidFill>
                <a:effectLst/>
              </a:rPr>
              <a:t>And what are our intended outcomes?</a:t>
            </a:r>
            <a:br>
              <a:rPr lang="en-US" b="1" dirty="0">
                <a:solidFill>
                  <a:srgbClr val="C00000"/>
                </a:solidFill>
                <a:effectLst/>
              </a:rPr>
            </a:br>
            <a:endParaRPr lang="en-US" b="1" dirty="0">
              <a:solidFill>
                <a:srgbClr val="C00000"/>
              </a:solidFill>
            </a:endParaRPr>
          </a:p>
        </p:txBody>
      </p:sp>
      <p:sp>
        <p:nvSpPr>
          <p:cNvPr id="3" name="Content Placeholder 2">
            <a:extLst>
              <a:ext uri="{FF2B5EF4-FFF2-40B4-BE49-F238E27FC236}">
                <a16:creationId xmlns:a16="http://schemas.microsoft.com/office/drawing/2014/main" id="{B898857E-E277-F125-1765-6F2A09FE15F9}"/>
              </a:ext>
            </a:extLst>
          </p:cNvPr>
          <p:cNvSpPr>
            <a:spLocks noGrp="1"/>
          </p:cNvSpPr>
          <p:nvPr>
            <p:ph idx="1"/>
          </p:nvPr>
        </p:nvSpPr>
        <p:spPr>
          <a:xfrm>
            <a:off x="685800" y="2696365"/>
            <a:ext cx="10820400" cy="4024125"/>
          </a:xfrm>
        </p:spPr>
        <p:txBody>
          <a:bodyPr>
            <a:normAutofit/>
          </a:bodyPr>
          <a:lstStyle/>
          <a:p>
            <a:pPr marL="0" indent="0" algn="ctr" rtl="0">
              <a:spcBef>
                <a:spcPts val="0"/>
              </a:spcBef>
              <a:spcAft>
                <a:spcPts val="800"/>
              </a:spcAft>
              <a:buNone/>
            </a:pPr>
            <a:r>
              <a:rPr lang="en-US" sz="4000" b="0" i="0" u="none" strike="noStrike" dirty="0">
                <a:solidFill>
                  <a:srgbClr val="000000"/>
                </a:solidFill>
                <a:effectLst/>
              </a:rPr>
              <a:t>To provide meaningful, person-centered, life building, relationship building, community-based services, integrated, and self-determined services.</a:t>
            </a:r>
            <a:br>
              <a:rPr lang="en-US" sz="4000" dirty="0"/>
            </a:br>
            <a:endParaRPr lang="en-US" sz="4000" dirty="0"/>
          </a:p>
        </p:txBody>
      </p:sp>
    </p:spTree>
    <p:extLst>
      <p:ext uri="{BB962C8B-B14F-4D97-AF65-F5344CB8AC3E}">
        <p14:creationId xmlns:p14="http://schemas.microsoft.com/office/powerpoint/2010/main" val="164302990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F057E76-7263-486C-1A87-0716C1F27770}"/>
              </a:ext>
            </a:extLst>
          </p:cNvPr>
          <p:cNvPicPr>
            <a:picLocks noGrp="1" noChangeAspect="1"/>
          </p:cNvPicPr>
          <p:nvPr>
            <p:ph idx="1"/>
          </p:nvPr>
        </p:nvPicPr>
        <p:blipFill>
          <a:blip r:embed="rId3">
            <a:extLst>
              <a:ext uri="{BEBA8EAE-BF5A-486C-A8C5-ECC9F3942E4B}">
                <a14:imgProps xmlns:a14="http://schemas.microsoft.com/office/drawing/2010/main">
                  <a14:imgLayer r:embed="rId4">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139601" y="1416843"/>
            <a:ext cx="5174116" cy="4024313"/>
          </a:xfrm>
          <a:prstGeom prst="rect">
            <a:avLst/>
          </a:prstGeom>
        </p:spPr>
      </p:pic>
      <p:pic>
        <p:nvPicPr>
          <p:cNvPr id="5" name="Content Placeholder 4">
            <a:extLst>
              <a:ext uri="{FF2B5EF4-FFF2-40B4-BE49-F238E27FC236}">
                <a16:creationId xmlns:a16="http://schemas.microsoft.com/office/drawing/2014/main" id="{5B8EFE6E-C6E0-6DCD-B4D6-0C6B7B52850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1161027" y="1603866"/>
            <a:ext cx="5573433" cy="4200715"/>
          </a:xfrm>
          <a:prstGeom prst="rect">
            <a:avLst/>
          </a:prstGeom>
        </p:spPr>
      </p:pic>
      <p:sp>
        <p:nvSpPr>
          <p:cNvPr id="6" name="TextBox 5">
            <a:extLst>
              <a:ext uri="{FF2B5EF4-FFF2-40B4-BE49-F238E27FC236}">
                <a16:creationId xmlns:a16="http://schemas.microsoft.com/office/drawing/2014/main" id="{6D125612-5C27-FC9E-84D3-75C2FB2FE7A7}"/>
              </a:ext>
            </a:extLst>
          </p:cNvPr>
          <p:cNvSpPr txBox="1"/>
          <p:nvPr/>
        </p:nvSpPr>
        <p:spPr>
          <a:xfrm>
            <a:off x="6221594" y="1410887"/>
            <a:ext cx="5437005" cy="3323987"/>
          </a:xfrm>
          <a:prstGeom prst="rect">
            <a:avLst/>
          </a:prstGeom>
          <a:solidFill>
            <a:schemeClr val="accent1">
              <a:lumMod val="20000"/>
              <a:lumOff val="80000"/>
            </a:schemeClr>
          </a:solidFill>
          <a:ln>
            <a:solidFill>
              <a:srgbClr val="C00000"/>
            </a:solidFill>
          </a:ln>
          <a:effectLst>
            <a:outerShdw blurRad="76200" dir="18900000" sy="23000" kx="-1200000" algn="bl" rotWithShape="0">
              <a:prstClr val="black">
                <a:alpha val="20000"/>
              </a:prstClr>
            </a:outerShdw>
          </a:effectLst>
        </p:spPr>
        <p:txBody>
          <a:bodyPr wrap="square" rtlCol="0">
            <a:spAutoFit/>
          </a:bodyPr>
          <a:lstStyle/>
          <a:p>
            <a:pPr algn="ctr"/>
            <a:r>
              <a:rPr lang="en-US" sz="4200" b="1" dirty="0">
                <a:solidFill>
                  <a:srgbClr val="C00000"/>
                </a:solidFill>
              </a:rPr>
              <a:t>What kind of services are individuals SUPPOSED to be getting? </a:t>
            </a:r>
          </a:p>
        </p:txBody>
      </p:sp>
    </p:spTree>
    <p:extLst>
      <p:ext uri="{BB962C8B-B14F-4D97-AF65-F5344CB8AC3E}">
        <p14:creationId xmlns:p14="http://schemas.microsoft.com/office/powerpoint/2010/main" val="277034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 y="1030584"/>
            <a:ext cx="11920537" cy="1243930"/>
          </a:xfrm>
          <a:prstGeom prst="rect">
            <a:avLst/>
          </a:prstGeom>
        </p:spPr>
        <p:txBody>
          <a:bodyPr vert="horz" wrap="square" lIns="0" tIns="12700" rIns="0" bIns="0" rtlCol="0">
            <a:spAutoFit/>
          </a:bodyPr>
          <a:lstStyle/>
          <a:p>
            <a:pPr marL="12700">
              <a:lnSpc>
                <a:spcPct val="100000"/>
              </a:lnSpc>
              <a:spcBef>
                <a:spcPts val="100"/>
              </a:spcBef>
              <a:tabLst>
                <a:tab pos="11026140" algn="l"/>
              </a:tabLst>
            </a:pPr>
            <a:r>
              <a:rPr spc="-400" dirty="0">
                <a:solidFill>
                  <a:srgbClr val="000000"/>
                </a:solidFill>
                <a:uFill>
                  <a:solidFill>
                    <a:srgbClr val="6F2F9F"/>
                  </a:solidFill>
                </a:uFill>
              </a:rPr>
              <a:t> </a:t>
            </a:r>
            <a:r>
              <a:rPr b="1" dirty="0">
                <a:solidFill>
                  <a:srgbClr val="C00000"/>
                </a:solidFill>
                <a:uFill>
                  <a:solidFill>
                    <a:srgbClr val="6F2F9F"/>
                  </a:solidFill>
                </a:uFill>
              </a:rPr>
              <a:t>CMS</a:t>
            </a:r>
            <a:r>
              <a:rPr b="1" spc="-65" dirty="0">
                <a:solidFill>
                  <a:srgbClr val="C00000"/>
                </a:solidFill>
                <a:uFill>
                  <a:solidFill>
                    <a:srgbClr val="6F2F9F"/>
                  </a:solidFill>
                </a:uFill>
              </a:rPr>
              <a:t> </a:t>
            </a:r>
            <a:r>
              <a:rPr b="1" dirty="0">
                <a:solidFill>
                  <a:srgbClr val="C00000"/>
                </a:solidFill>
                <a:uFill>
                  <a:solidFill>
                    <a:srgbClr val="6F2F9F"/>
                  </a:solidFill>
                </a:uFill>
              </a:rPr>
              <a:t>defines</a:t>
            </a:r>
            <a:r>
              <a:rPr b="1" spc="-70" dirty="0">
                <a:solidFill>
                  <a:srgbClr val="C00000"/>
                </a:solidFill>
                <a:uFill>
                  <a:solidFill>
                    <a:srgbClr val="6F2F9F"/>
                  </a:solidFill>
                </a:uFill>
              </a:rPr>
              <a:t> </a:t>
            </a:r>
            <a:br>
              <a:rPr lang="en-US" b="1" spc="-70" dirty="0">
                <a:solidFill>
                  <a:srgbClr val="C00000"/>
                </a:solidFill>
                <a:uFill>
                  <a:solidFill>
                    <a:srgbClr val="6F2F9F"/>
                  </a:solidFill>
                </a:uFill>
              </a:rPr>
            </a:br>
            <a:r>
              <a:rPr lang="en-US" b="1" spc="-70" dirty="0">
                <a:solidFill>
                  <a:srgbClr val="C00000"/>
                </a:solidFill>
                <a:uFill>
                  <a:solidFill>
                    <a:srgbClr val="6F2F9F"/>
                  </a:solidFill>
                </a:uFill>
              </a:rPr>
              <a:t>                                   </a:t>
            </a:r>
            <a:r>
              <a:rPr b="1" dirty="0">
                <a:solidFill>
                  <a:srgbClr val="C00000"/>
                </a:solidFill>
                <a:uFill>
                  <a:solidFill>
                    <a:srgbClr val="6F2F9F"/>
                  </a:solidFill>
                </a:uFill>
              </a:rPr>
              <a:t>Meaningful</a:t>
            </a:r>
            <a:r>
              <a:rPr b="1" spc="-45" dirty="0">
                <a:solidFill>
                  <a:srgbClr val="C00000"/>
                </a:solidFill>
                <a:uFill>
                  <a:solidFill>
                    <a:srgbClr val="6F2F9F"/>
                  </a:solidFill>
                </a:uFill>
              </a:rPr>
              <a:t> </a:t>
            </a:r>
            <a:r>
              <a:rPr b="1" dirty="0">
                <a:solidFill>
                  <a:srgbClr val="C00000"/>
                </a:solidFill>
                <a:uFill>
                  <a:solidFill>
                    <a:srgbClr val="6F2F9F"/>
                  </a:solidFill>
                </a:uFill>
              </a:rPr>
              <a:t>Activity</a:t>
            </a:r>
            <a:r>
              <a:rPr b="1" spc="-70" dirty="0">
                <a:solidFill>
                  <a:srgbClr val="C00000"/>
                </a:solidFill>
                <a:uFill>
                  <a:solidFill>
                    <a:srgbClr val="6F2F9F"/>
                  </a:solidFill>
                </a:uFill>
              </a:rPr>
              <a:t> </a:t>
            </a:r>
            <a:r>
              <a:rPr b="1" spc="-25" dirty="0" err="1">
                <a:solidFill>
                  <a:srgbClr val="C00000"/>
                </a:solidFill>
                <a:uFill>
                  <a:solidFill>
                    <a:srgbClr val="6F2F9F"/>
                  </a:solidFill>
                </a:uFill>
              </a:rPr>
              <a:t>a</a:t>
            </a:r>
            <a:r>
              <a:rPr lang="en-US" b="1" spc="-25" dirty="0" err="1">
                <a:solidFill>
                  <a:srgbClr val="C00000"/>
                </a:solidFill>
                <a:uFill>
                  <a:solidFill>
                    <a:srgbClr val="6F2F9F"/>
                  </a:solidFill>
                </a:uFill>
              </a:rPr>
              <a:t>S</a:t>
            </a:r>
            <a:r>
              <a:rPr lang="en-US" b="1" spc="-25" dirty="0">
                <a:solidFill>
                  <a:srgbClr val="C00000"/>
                </a:solidFill>
                <a:uFill>
                  <a:solidFill>
                    <a:srgbClr val="6F2F9F"/>
                  </a:solidFill>
                </a:uFill>
              </a:rPr>
              <a:t>:</a:t>
            </a:r>
            <a:endParaRPr u="sng" dirty="0">
              <a:solidFill>
                <a:srgbClr val="000000"/>
              </a:solidFill>
              <a:uFill>
                <a:solidFill>
                  <a:srgbClr val="6F2F9F"/>
                </a:solidFill>
              </a:uFill>
            </a:endParaRPr>
          </a:p>
        </p:txBody>
      </p:sp>
      <p:sp>
        <p:nvSpPr>
          <p:cNvPr id="4" name="object 4"/>
          <p:cNvSpPr txBox="1">
            <a:spLocks noGrp="1"/>
          </p:cNvSpPr>
          <p:nvPr>
            <p:ph type="sldNum" sz="quarter" idx="12"/>
          </p:nvPr>
        </p:nvSpPr>
        <p:spPr>
          <a:prstGeom prst="rect">
            <a:avLst/>
          </a:prstGeom>
        </p:spPr>
        <p:txBody>
          <a:bodyPr vert="horz" wrap="square" lIns="0" tIns="0" rIns="0" bIns="0" rtlCol="0">
            <a:spAutoFit/>
          </a:bodyPr>
          <a:lstStyle/>
          <a:p>
            <a:pPr marL="38100">
              <a:lnSpc>
                <a:spcPts val="1240"/>
              </a:lnSpc>
            </a:pPr>
            <a:fld id="{81D60167-4931-47E6-BA6A-407CBD079E47}" type="slidenum">
              <a:rPr spc="-25" dirty="0"/>
              <a:t>51</a:t>
            </a:fld>
            <a:endParaRPr spc="-25" dirty="0"/>
          </a:p>
        </p:txBody>
      </p:sp>
      <p:sp>
        <p:nvSpPr>
          <p:cNvPr id="3" name="object 3"/>
          <p:cNvSpPr txBox="1"/>
          <p:nvPr/>
        </p:nvSpPr>
        <p:spPr>
          <a:xfrm>
            <a:off x="533400" y="2808514"/>
            <a:ext cx="11658600" cy="2441822"/>
          </a:xfrm>
          <a:prstGeom prst="rect">
            <a:avLst/>
          </a:prstGeom>
        </p:spPr>
        <p:txBody>
          <a:bodyPr vert="horz" wrap="square" lIns="0" tIns="85090" rIns="0" bIns="0" rtlCol="0">
            <a:spAutoFit/>
          </a:bodyPr>
          <a:lstStyle/>
          <a:p>
            <a:pPr marL="12700" marR="84455">
              <a:lnSpc>
                <a:spcPts val="4540"/>
              </a:lnSpc>
              <a:spcBef>
                <a:spcPts val="670"/>
              </a:spcBef>
            </a:pPr>
            <a:r>
              <a:rPr sz="3600" dirty="0">
                <a:cs typeface="Calibri"/>
              </a:rPr>
              <a:t>Engagement</a:t>
            </a:r>
            <a:r>
              <a:rPr sz="3600" spc="-105" dirty="0">
                <a:cs typeface="Calibri"/>
              </a:rPr>
              <a:t> </a:t>
            </a:r>
            <a:r>
              <a:rPr sz="3600" dirty="0">
                <a:cs typeface="Calibri"/>
              </a:rPr>
              <a:t>in</a:t>
            </a:r>
            <a:r>
              <a:rPr sz="3600" spc="-130" dirty="0">
                <a:cs typeface="Calibri"/>
              </a:rPr>
              <a:t> </a:t>
            </a:r>
            <a:r>
              <a:rPr sz="3600" b="1" dirty="0">
                <a:solidFill>
                  <a:srgbClr val="C00000"/>
                </a:solidFill>
                <a:cs typeface="Calibri"/>
              </a:rPr>
              <a:t>discretionary</a:t>
            </a:r>
            <a:r>
              <a:rPr sz="3600" b="1" spc="-135" dirty="0">
                <a:solidFill>
                  <a:srgbClr val="C00000"/>
                </a:solidFill>
                <a:cs typeface="Calibri"/>
              </a:rPr>
              <a:t> </a:t>
            </a:r>
            <a:r>
              <a:rPr sz="3600" b="1" dirty="0">
                <a:solidFill>
                  <a:srgbClr val="C00000"/>
                </a:solidFill>
                <a:cs typeface="Calibri"/>
              </a:rPr>
              <a:t>behavior</a:t>
            </a:r>
            <a:r>
              <a:rPr sz="3600" dirty="0">
                <a:cs typeface="Calibri"/>
              </a:rPr>
              <a:t>,</a:t>
            </a:r>
            <a:r>
              <a:rPr sz="3600" spc="-120" dirty="0">
                <a:cs typeface="Calibri"/>
              </a:rPr>
              <a:t> </a:t>
            </a:r>
            <a:r>
              <a:rPr sz="3600" spc="-10" dirty="0">
                <a:cs typeface="Calibri"/>
              </a:rPr>
              <a:t>either </a:t>
            </a:r>
            <a:endParaRPr lang="en-US" sz="3600" spc="-10" dirty="0">
              <a:cs typeface="Calibri"/>
            </a:endParaRPr>
          </a:p>
          <a:p>
            <a:pPr marL="12700" marR="84455">
              <a:lnSpc>
                <a:spcPts val="4540"/>
              </a:lnSpc>
              <a:spcBef>
                <a:spcPts val="670"/>
              </a:spcBef>
            </a:pPr>
            <a:r>
              <a:rPr sz="3600" b="1" dirty="0">
                <a:solidFill>
                  <a:srgbClr val="C00000"/>
                </a:solidFill>
                <a:cs typeface="Calibri"/>
              </a:rPr>
              <a:t>active</a:t>
            </a:r>
            <a:r>
              <a:rPr sz="3600" b="1" spc="-85" dirty="0">
                <a:solidFill>
                  <a:srgbClr val="C00000"/>
                </a:solidFill>
                <a:cs typeface="Calibri"/>
              </a:rPr>
              <a:t> </a:t>
            </a:r>
            <a:r>
              <a:rPr sz="3600" b="1" dirty="0">
                <a:solidFill>
                  <a:srgbClr val="C00000"/>
                </a:solidFill>
                <a:cs typeface="Calibri"/>
              </a:rPr>
              <a:t>activity</a:t>
            </a:r>
            <a:r>
              <a:rPr sz="3600" b="1" spc="-70" dirty="0">
                <a:solidFill>
                  <a:srgbClr val="C00000"/>
                </a:solidFill>
                <a:cs typeface="Calibri"/>
              </a:rPr>
              <a:t> </a:t>
            </a:r>
            <a:r>
              <a:rPr sz="3600" b="1" dirty="0">
                <a:solidFill>
                  <a:srgbClr val="C00000"/>
                </a:solidFill>
                <a:cs typeface="Calibri"/>
              </a:rPr>
              <a:t>or</a:t>
            </a:r>
            <a:r>
              <a:rPr sz="3600" b="1" spc="-90" dirty="0">
                <a:solidFill>
                  <a:srgbClr val="C00000"/>
                </a:solidFill>
                <a:cs typeface="Calibri"/>
              </a:rPr>
              <a:t> </a:t>
            </a:r>
            <a:r>
              <a:rPr sz="3600" b="1" dirty="0">
                <a:solidFill>
                  <a:srgbClr val="C00000"/>
                </a:solidFill>
                <a:cs typeface="Calibri"/>
              </a:rPr>
              <a:t>passive</a:t>
            </a:r>
            <a:r>
              <a:rPr sz="3600" b="1" spc="-95" dirty="0">
                <a:solidFill>
                  <a:srgbClr val="C00000"/>
                </a:solidFill>
                <a:cs typeface="Calibri"/>
              </a:rPr>
              <a:t> </a:t>
            </a:r>
            <a:r>
              <a:rPr sz="3600" b="1" dirty="0">
                <a:solidFill>
                  <a:srgbClr val="C00000"/>
                </a:solidFill>
                <a:cs typeface="Calibri"/>
              </a:rPr>
              <a:t>observation</a:t>
            </a:r>
            <a:r>
              <a:rPr sz="3600" dirty="0">
                <a:cs typeface="Calibri"/>
              </a:rPr>
              <a:t>,</a:t>
            </a:r>
            <a:r>
              <a:rPr sz="3600" spc="-75" dirty="0">
                <a:cs typeface="Calibri"/>
              </a:rPr>
              <a:t> </a:t>
            </a:r>
            <a:r>
              <a:rPr sz="3600" dirty="0">
                <a:cs typeface="Calibri"/>
              </a:rPr>
              <a:t>that</a:t>
            </a:r>
            <a:r>
              <a:rPr sz="3600" spc="-80" dirty="0">
                <a:cs typeface="Calibri"/>
              </a:rPr>
              <a:t> </a:t>
            </a:r>
            <a:r>
              <a:rPr sz="3600" spc="-25" dirty="0">
                <a:cs typeface="Calibri"/>
              </a:rPr>
              <a:t>the </a:t>
            </a:r>
            <a:r>
              <a:rPr sz="3600" b="1" dirty="0">
                <a:solidFill>
                  <a:srgbClr val="C00000"/>
                </a:solidFill>
                <a:cs typeface="Calibri"/>
              </a:rPr>
              <a:t>individual</a:t>
            </a:r>
            <a:r>
              <a:rPr sz="3600" b="1" spc="-60" dirty="0">
                <a:solidFill>
                  <a:srgbClr val="C00000"/>
                </a:solidFill>
                <a:cs typeface="Calibri"/>
              </a:rPr>
              <a:t> </a:t>
            </a:r>
            <a:r>
              <a:rPr sz="3600" b="1" dirty="0">
                <a:solidFill>
                  <a:srgbClr val="C00000"/>
                </a:solidFill>
                <a:cs typeface="Calibri"/>
              </a:rPr>
              <a:t>finds</a:t>
            </a:r>
            <a:r>
              <a:rPr sz="3600" b="1" spc="-60" dirty="0">
                <a:solidFill>
                  <a:srgbClr val="C00000"/>
                </a:solidFill>
                <a:cs typeface="Calibri"/>
              </a:rPr>
              <a:t> </a:t>
            </a:r>
            <a:r>
              <a:rPr sz="3600" b="1" dirty="0">
                <a:solidFill>
                  <a:srgbClr val="C00000"/>
                </a:solidFill>
                <a:cs typeface="Calibri"/>
              </a:rPr>
              <a:t>interesting,</a:t>
            </a:r>
            <a:r>
              <a:rPr sz="3600" b="1" spc="-100" dirty="0">
                <a:solidFill>
                  <a:srgbClr val="C00000"/>
                </a:solidFill>
                <a:cs typeface="Calibri"/>
              </a:rPr>
              <a:t> </a:t>
            </a:r>
            <a:r>
              <a:rPr sz="3600" b="1" dirty="0">
                <a:solidFill>
                  <a:srgbClr val="C00000"/>
                </a:solidFill>
                <a:cs typeface="Calibri"/>
              </a:rPr>
              <a:t>stimulating,</a:t>
            </a:r>
            <a:r>
              <a:rPr sz="3600" b="1" spc="-75" dirty="0">
                <a:solidFill>
                  <a:srgbClr val="C00000"/>
                </a:solidFill>
                <a:cs typeface="Calibri"/>
              </a:rPr>
              <a:t> </a:t>
            </a:r>
            <a:r>
              <a:rPr sz="3600" b="1" spc="-25" dirty="0">
                <a:solidFill>
                  <a:srgbClr val="C00000"/>
                </a:solidFill>
                <a:cs typeface="Calibri"/>
              </a:rPr>
              <a:t>or</a:t>
            </a:r>
            <a:r>
              <a:rPr lang="en-US" sz="3600" b="1" spc="-25" dirty="0">
                <a:solidFill>
                  <a:srgbClr val="C00000"/>
                </a:solidFill>
                <a:cs typeface="Calibri"/>
              </a:rPr>
              <a:t> </a:t>
            </a:r>
            <a:r>
              <a:rPr sz="3600" b="1" spc="-10" dirty="0">
                <a:solidFill>
                  <a:srgbClr val="C00000"/>
                </a:solidFill>
                <a:cs typeface="Calibri"/>
              </a:rPr>
              <a:t>worthwhile.</a:t>
            </a:r>
            <a:endParaRPr sz="3600" dirty="0">
              <a:solidFill>
                <a:srgbClr val="C00000"/>
              </a:solidFill>
              <a:cs typeface="Calibri"/>
            </a:endParaRPr>
          </a:p>
        </p:txBody>
      </p:sp>
      <p:cxnSp>
        <p:nvCxnSpPr>
          <p:cNvPr id="8" name="Straight Connector 7">
            <a:extLst>
              <a:ext uri="{FF2B5EF4-FFF2-40B4-BE49-F238E27FC236}">
                <a16:creationId xmlns:a16="http://schemas.microsoft.com/office/drawing/2014/main" id="{1B7F5A42-5BA8-DAAC-9496-ABCFDDEDE599}"/>
              </a:ext>
            </a:extLst>
          </p:cNvPr>
          <p:cNvCxnSpPr>
            <a:cxnSpLocks/>
          </p:cNvCxnSpPr>
          <p:nvPr/>
        </p:nvCxnSpPr>
        <p:spPr>
          <a:xfrm>
            <a:off x="3771900" y="3429000"/>
            <a:ext cx="4991100" cy="0"/>
          </a:xfrm>
          <a:prstGeom prst="line">
            <a:avLst/>
          </a:prstGeom>
          <a:ln w="38100">
            <a:solidFill>
              <a:srgbClr val="0070C0"/>
            </a:solidFill>
          </a:ln>
          <a:effectLst>
            <a:glow rad="1397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C386E9C2-0F40-A328-AB95-E573A9F39C1F}"/>
              </a:ext>
            </a:extLst>
          </p:cNvPr>
          <p:cNvCxnSpPr>
            <a:cxnSpLocks/>
          </p:cNvCxnSpPr>
          <p:nvPr/>
        </p:nvCxnSpPr>
        <p:spPr>
          <a:xfrm flipV="1">
            <a:off x="533400" y="4019393"/>
            <a:ext cx="8060872" cy="139803"/>
          </a:xfrm>
          <a:prstGeom prst="line">
            <a:avLst/>
          </a:prstGeom>
          <a:ln w="38100">
            <a:solidFill>
              <a:srgbClr val="0070C0"/>
            </a:solidFill>
          </a:ln>
          <a:effectLst>
            <a:glow rad="1397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6A3A4A44-9083-A610-89A1-1AD0A3D988AF}"/>
              </a:ext>
            </a:extLst>
          </p:cNvPr>
          <p:cNvCxnSpPr>
            <a:cxnSpLocks/>
          </p:cNvCxnSpPr>
          <p:nvPr/>
        </p:nvCxnSpPr>
        <p:spPr>
          <a:xfrm flipV="1">
            <a:off x="625929" y="4639880"/>
            <a:ext cx="9084129" cy="129772"/>
          </a:xfrm>
          <a:prstGeom prst="line">
            <a:avLst/>
          </a:prstGeom>
          <a:ln w="38100">
            <a:solidFill>
              <a:srgbClr val="0070C0"/>
            </a:solidFill>
          </a:ln>
          <a:effectLst>
            <a:glow rad="1397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AC6A3F5B-2004-26C7-92B9-40C5DFA03441}"/>
              </a:ext>
            </a:extLst>
          </p:cNvPr>
          <p:cNvCxnSpPr>
            <a:cxnSpLocks/>
          </p:cNvCxnSpPr>
          <p:nvPr/>
        </p:nvCxnSpPr>
        <p:spPr>
          <a:xfrm flipV="1">
            <a:off x="451757" y="5250336"/>
            <a:ext cx="2563586" cy="13153"/>
          </a:xfrm>
          <a:prstGeom prst="line">
            <a:avLst/>
          </a:prstGeom>
          <a:ln w="38100">
            <a:solidFill>
              <a:srgbClr val="0070C0"/>
            </a:solidFill>
          </a:ln>
          <a:effectLst>
            <a:glow rad="139700">
              <a:schemeClr val="accent3">
                <a:satMod val="175000"/>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8548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B501D09-8113-D50A-23CE-061AE5F16B95}"/>
              </a:ext>
            </a:extLst>
          </p:cNvPr>
          <p:cNvSpPr>
            <a:spLocks noGrp="1"/>
          </p:cNvSpPr>
          <p:nvPr>
            <p:ph idx="1"/>
          </p:nvPr>
        </p:nvSpPr>
        <p:spPr/>
        <p:txBody>
          <a:bodyPr/>
          <a:lstStyle/>
          <a:p>
            <a:pPr marL="0" indent="0">
              <a:lnSpc>
                <a:spcPct val="100000"/>
              </a:lnSpc>
              <a:buNone/>
            </a:pPr>
            <a:r>
              <a:rPr lang="en-US" sz="3600" spc="-35" dirty="0">
                <a:cs typeface="Calibri"/>
              </a:rPr>
              <a:t>Conversely,</a:t>
            </a:r>
            <a:r>
              <a:rPr lang="en-US" sz="3600" spc="-55" dirty="0">
                <a:cs typeface="Calibri"/>
              </a:rPr>
              <a:t> </a:t>
            </a:r>
            <a:r>
              <a:rPr lang="en-US" sz="3600" dirty="0">
                <a:cs typeface="Calibri"/>
              </a:rPr>
              <a:t>they</a:t>
            </a:r>
            <a:r>
              <a:rPr lang="en-US" sz="3600" spc="-65" dirty="0">
                <a:cs typeface="Calibri"/>
              </a:rPr>
              <a:t> </a:t>
            </a:r>
            <a:r>
              <a:rPr lang="en-US" sz="3600" dirty="0">
                <a:cs typeface="Calibri"/>
              </a:rPr>
              <a:t>are</a:t>
            </a:r>
            <a:r>
              <a:rPr lang="en-US" sz="3600" spc="-105" dirty="0">
                <a:cs typeface="Calibri"/>
              </a:rPr>
              <a:t> </a:t>
            </a:r>
            <a:r>
              <a:rPr lang="en-US" sz="3600" b="1" dirty="0">
                <a:solidFill>
                  <a:srgbClr val="C00000"/>
                </a:solidFill>
                <a:cs typeface="Calibri"/>
              </a:rPr>
              <a:t>not</a:t>
            </a:r>
            <a:r>
              <a:rPr lang="en-US" sz="3600" b="1" spc="-80" dirty="0">
                <a:solidFill>
                  <a:srgbClr val="C00000"/>
                </a:solidFill>
                <a:cs typeface="Calibri"/>
              </a:rPr>
              <a:t> </a:t>
            </a:r>
            <a:r>
              <a:rPr lang="en-US" sz="3600" b="1" dirty="0">
                <a:solidFill>
                  <a:srgbClr val="C00000"/>
                </a:solidFill>
                <a:cs typeface="Calibri"/>
              </a:rPr>
              <a:t>bored</a:t>
            </a:r>
            <a:r>
              <a:rPr lang="en-US" sz="3600" dirty="0">
                <a:cs typeface="Calibri"/>
              </a:rPr>
              <a:t>.</a:t>
            </a:r>
            <a:r>
              <a:rPr lang="en-US" sz="3600" spc="-70" dirty="0">
                <a:cs typeface="Calibri"/>
              </a:rPr>
              <a:t> </a:t>
            </a:r>
            <a:r>
              <a:rPr lang="en-US" sz="3600" dirty="0">
                <a:cs typeface="Calibri"/>
              </a:rPr>
              <a:t>Agency</a:t>
            </a:r>
            <a:r>
              <a:rPr lang="en-US" sz="3600" spc="-65" dirty="0">
                <a:cs typeface="Calibri"/>
              </a:rPr>
              <a:t> </a:t>
            </a:r>
            <a:r>
              <a:rPr lang="en-US" sz="3600" spc="-10" dirty="0">
                <a:cs typeface="Calibri"/>
              </a:rPr>
              <a:t>policies </a:t>
            </a:r>
            <a:r>
              <a:rPr lang="en-US" sz="3600" dirty="0">
                <a:cs typeface="Calibri"/>
              </a:rPr>
              <a:t>and</a:t>
            </a:r>
            <a:r>
              <a:rPr lang="en-US" sz="3600" spc="-55" dirty="0">
                <a:cs typeface="Calibri"/>
              </a:rPr>
              <a:t> </a:t>
            </a:r>
            <a:r>
              <a:rPr lang="en-US" sz="3600" dirty="0">
                <a:cs typeface="Calibri"/>
              </a:rPr>
              <a:t>practices</a:t>
            </a:r>
            <a:r>
              <a:rPr lang="en-US" sz="3600" spc="-70" dirty="0">
                <a:cs typeface="Calibri"/>
              </a:rPr>
              <a:t> </a:t>
            </a:r>
            <a:r>
              <a:rPr lang="en-US" sz="3600" dirty="0">
                <a:cs typeface="Calibri"/>
              </a:rPr>
              <a:t>as</a:t>
            </a:r>
            <a:r>
              <a:rPr lang="en-US" sz="3600" spc="-75" dirty="0">
                <a:cs typeface="Calibri"/>
              </a:rPr>
              <a:t> </a:t>
            </a:r>
            <a:r>
              <a:rPr lang="en-US" sz="3600" dirty="0">
                <a:cs typeface="Calibri"/>
              </a:rPr>
              <a:t>well</a:t>
            </a:r>
            <a:r>
              <a:rPr lang="en-US" sz="3600" spc="-65" dirty="0">
                <a:cs typeface="Calibri"/>
              </a:rPr>
              <a:t> </a:t>
            </a:r>
            <a:r>
              <a:rPr lang="en-US" sz="3600" dirty="0">
                <a:cs typeface="Calibri"/>
              </a:rPr>
              <a:t>as</a:t>
            </a:r>
            <a:r>
              <a:rPr lang="en-US" sz="3600" spc="-80" dirty="0">
                <a:cs typeface="Calibri"/>
              </a:rPr>
              <a:t> </a:t>
            </a:r>
            <a:r>
              <a:rPr lang="en-US" sz="3600" dirty="0">
                <a:cs typeface="Calibri"/>
              </a:rPr>
              <a:t>the</a:t>
            </a:r>
            <a:r>
              <a:rPr lang="en-US" sz="3600" spc="-65" dirty="0">
                <a:cs typeface="Calibri"/>
              </a:rPr>
              <a:t> </a:t>
            </a:r>
            <a:r>
              <a:rPr lang="en-US" sz="3600" dirty="0">
                <a:cs typeface="Calibri"/>
              </a:rPr>
              <a:t>behavior</a:t>
            </a:r>
            <a:r>
              <a:rPr lang="en-US" sz="3600" spc="-70" dirty="0">
                <a:cs typeface="Calibri"/>
              </a:rPr>
              <a:t> </a:t>
            </a:r>
            <a:r>
              <a:rPr lang="en-US" sz="3600" dirty="0">
                <a:cs typeface="Calibri"/>
              </a:rPr>
              <a:t>of</a:t>
            </a:r>
            <a:r>
              <a:rPr lang="en-US" sz="3600" spc="-45" dirty="0">
                <a:cs typeface="Calibri"/>
              </a:rPr>
              <a:t> </a:t>
            </a:r>
            <a:r>
              <a:rPr lang="en-US" sz="3600" spc="-10" dirty="0">
                <a:cs typeface="Calibri"/>
              </a:rPr>
              <a:t>staff </a:t>
            </a:r>
            <a:r>
              <a:rPr lang="en-US" sz="3600" dirty="0">
                <a:cs typeface="Calibri"/>
              </a:rPr>
              <a:t>should</a:t>
            </a:r>
            <a:r>
              <a:rPr lang="en-US" sz="3600" spc="-130" dirty="0">
                <a:cs typeface="Calibri"/>
              </a:rPr>
              <a:t> </a:t>
            </a:r>
            <a:r>
              <a:rPr lang="en-US" sz="3600" dirty="0">
                <a:cs typeface="Calibri"/>
              </a:rPr>
              <a:t>encourage</a:t>
            </a:r>
            <a:r>
              <a:rPr lang="en-US" sz="3600" spc="-155" dirty="0">
                <a:cs typeface="Calibri"/>
              </a:rPr>
              <a:t> </a:t>
            </a:r>
            <a:r>
              <a:rPr lang="en-US" sz="3600" dirty="0">
                <a:cs typeface="Calibri"/>
              </a:rPr>
              <a:t>individuals</a:t>
            </a:r>
            <a:r>
              <a:rPr lang="en-US" sz="3600" spc="-130" dirty="0">
                <a:cs typeface="Calibri"/>
              </a:rPr>
              <a:t> </a:t>
            </a:r>
            <a:r>
              <a:rPr lang="en-US" sz="3600" dirty="0">
                <a:cs typeface="Calibri"/>
              </a:rPr>
              <a:t>to</a:t>
            </a:r>
            <a:r>
              <a:rPr lang="en-US" sz="3600" spc="-185" dirty="0">
                <a:cs typeface="Calibri"/>
              </a:rPr>
              <a:t> </a:t>
            </a:r>
            <a:r>
              <a:rPr lang="en-US" sz="3600" b="1" dirty="0">
                <a:solidFill>
                  <a:srgbClr val="C00000"/>
                </a:solidFill>
                <a:cs typeface="Calibri"/>
              </a:rPr>
              <a:t>engage</a:t>
            </a:r>
            <a:r>
              <a:rPr lang="en-US" sz="3600" b="1" spc="-150" dirty="0">
                <a:solidFill>
                  <a:srgbClr val="C00000"/>
                </a:solidFill>
                <a:cs typeface="Calibri"/>
              </a:rPr>
              <a:t> </a:t>
            </a:r>
            <a:r>
              <a:rPr lang="en-US" sz="3600" b="1" spc="-25" dirty="0">
                <a:solidFill>
                  <a:srgbClr val="C00000"/>
                </a:solidFill>
                <a:cs typeface="Calibri"/>
              </a:rPr>
              <a:t>in </a:t>
            </a:r>
            <a:r>
              <a:rPr lang="en-US" sz="3600" b="1" dirty="0">
                <a:solidFill>
                  <a:srgbClr val="C00000"/>
                </a:solidFill>
                <a:cs typeface="Calibri"/>
              </a:rPr>
              <a:t>tasks</a:t>
            </a:r>
            <a:r>
              <a:rPr lang="en-US" sz="3600" b="1" spc="-80" dirty="0">
                <a:solidFill>
                  <a:srgbClr val="C00000"/>
                </a:solidFill>
                <a:cs typeface="Calibri"/>
              </a:rPr>
              <a:t> </a:t>
            </a:r>
            <a:r>
              <a:rPr lang="en-US" sz="3600" b="1" dirty="0">
                <a:solidFill>
                  <a:srgbClr val="C00000"/>
                </a:solidFill>
                <a:cs typeface="Calibri"/>
              </a:rPr>
              <a:t>and</a:t>
            </a:r>
            <a:r>
              <a:rPr lang="en-US" sz="3600" b="1" spc="-80" dirty="0">
                <a:solidFill>
                  <a:srgbClr val="C00000"/>
                </a:solidFill>
                <a:cs typeface="Calibri"/>
              </a:rPr>
              <a:t> </a:t>
            </a:r>
            <a:r>
              <a:rPr lang="en-US" sz="3600" b="1" dirty="0">
                <a:solidFill>
                  <a:srgbClr val="C00000"/>
                </a:solidFill>
                <a:cs typeface="Calibri"/>
              </a:rPr>
              <a:t>activities</a:t>
            </a:r>
            <a:r>
              <a:rPr lang="en-US" sz="3600" b="1" spc="-60" dirty="0">
                <a:solidFill>
                  <a:srgbClr val="C00000"/>
                </a:solidFill>
                <a:cs typeface="Calibri"/>
              </a:rPr>
              <a:t> </a:t>
            </a:r>
            <a:r>
              <a:rPr lang="en-US" sz="3600" b="1" dirty="0">
                <a:solidFill>
                  <a:srgbClr val="C00000"/>
                </a:solidFill>
                <a:cs typeface="Calibri"/>
              </a:rPr>
              <a:t>that</a:t>
            </a:r>
            <a:r>
              <a:rPr lang="en-US" sz="3600" b="1" spc="-75" dirty="0">
                <a:solidFill>
                  <a:srgbClr val="C00000"/>
                </a:solidFill>
                <a:cs typeface="Calibri"/>
              </a:rPr>
              <a:t> </a:t>
            </a:r>
            <a:r>
              <a:rPr lang="en-US" sz="3600" b="1" dirty="0">
                <a:solidFill>
                  <a:srgbClr val="C00000"/>
                </a:solidFill>
                <a:cs typeface="Calibri"/>
              </a:rPr>
              <a:t>interest</a:t>
            </a:r>
            <a:r>
              <a:rPr lang="en-US" sz="3600" b="1" spc="-105" dirty="0">
                <a:solidFill>
                  <a:srgbClr val="C00000"/>
                </a:solidFill>
                <a:cs typeface="Calibri"/>
              </a:rPr>
              <a:t> </a:t>
            </a:r>
            <a:r>
              <a:rPr lang="en-US" sz="3600" b="1" dirty="0">
                <a:solidFill>
                  <a:srgbClr val="C00000"/>
                </a:solidFill>
                <a:cs typeface="Calibri"/>
              </a:rPr>
              <a:t>or</a:t>
            </a:r>
            <a:r>
              <a:rPr lang="en-US" sz="3600" b="1" spc="-80" dirty="0">
                <a:solidFill>
                  <a:srgbClr val="C00000"/>
                </a:solidFill>
                <a:cs typeface="Calibri"/>
              </a:rPr>
              <a:t> </a:t>
            </a:r>
            <a:r>
              <a:rPr lang="en-US" sz="3600" b="1" spc="-10" dirty="0">
                <a:solidFill>
                  <a:srgbClr val="C00000"/>
                </a:solidFill>
                <a:cs typeface="Calibri"/>
              </a:rPr>
              <a:t>stimulate them</a:t>
            </a:r>
            <a:r>
              <a:rPr lang="en-US" sz="3600" spc="-10" dirty="0">
                <a:cs typeface="Calibri"/>
              </a:rPr>
              <a:t>.</a:t>
            </a:r>
            <a:endParaRPr lang="en-US" sz="3600" dirty="0">
              <a:cs typeface="Calibri"/>
            </a:endParaRPr>
          </a:p>
          <a:p>
            <a:endParaRPr lang="en-US" dirty="0"/>
          </a:p>
          <a:p>
            <a:endParaRPr lang="en-US" dirty="0"/>
          </a:p>
        </p:txBody>
      </p:sp>
      <p:cxnSp>
        <p:nvCxnSpPr>
          <p:cNvPr id="4" name="Straight Connector 3">
            <a:extLst>
              <a:ext uri="{FF2B5EF4-FFF2-40B4-BE49-F238E27FC236}">
                <a16:creationId xmlns:a16="http://schemas.microsoft.com/office/drawing/2014/main" id="{2B624EE7-A482-645F-3208-0EB1DEE851E4}"/>
              </a:ext>
            </a:extLst>
          </p:cNvPr>
          <p:cNvCxnSpPr>
            <a:cxnSpLocks/>
          </p:cNvCxnSpPr>
          <p:nvPr/>
        </p:nvCxnSpPr>
        <p:spPr>
          <a:xfrm>
            <a:off x="5388428" y="2764972"/>
            <a:ext cx="2307772" cy="0"/>
          </a:xfrm>
          <a:prstGeom prst="line">
            <a:avLst/>
          </a:prstGeom>
          <a:ln w="38100">
            <a:solidFill>
              <a:srgbClr val="0070C0"/>
            </a:solidFill>
          </a:ln>
          <a:effectLst>
            <a:glow rad="1397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5" name="Straight Connector 4">
            <a:extLst>
              <a:ext uri="{FF2B5EF4-FFF2-40B4-BE49-F238E27FC236}">
                <a16:creationId xmlns:a16="http://schemas.microsoft.com/office/drawing/2014/main" id="{AA65C8C4-B0F4-FF53-61C4-4AD2F633FDE6}"/>
              </a:ext>
            </a:extLst>
          </p:cNvPr>
          <p:cNvCxnSpPr>
            <a:cxnSpLocks/>
          </p:cNvCxnSpPr>
          <p:nvPr/>
        </p:nvCxnSpPr>
        <p:spPr>
          <a:xfrm>
            <a:off x="7979228" y="3907973"/>
            <a:ext cx="3450772" cy="0"/>
          </a:xfrm>
          <a:prstGeom prst="line">
            <a:avLst/>
          </a:prstGeom>
          <a:ln w="38100">
            <a:solidFill>
              <a:srgbClr val="0070C0"/>
            </a:solidFill>
          </a:ln>
          <a:effectLst>
            <a:glow rad="1397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5449D000-0B62-6E0B-884B-CC9A6A99D823}"/>
              </a:ext>
            </a:extLst>
          </p:cNvPr>
          <p:cNvCxnSpPr>
            <a:cxnSpLocks/>
          </p:cNvCxnSpPr>
          <p:nvPr/>
        </p:nvCxnSpPr>
        <p:spPr>
          <a:xfrm flipV="1">
            <a:off x="772886" y="4448286"/>
            <a:ext cx="9753600" cy="93999"/>
          </a:xfrm>
          <a:prstGeom prst="line">
            <a:avLst/>
          </a:prstGeom>
          <a:ln w="38100">
            <a:solidFill>
              <a:srgbClr val="0070C0"/>
            </a:solidFill>
          </a:ln>
          <a:effectLst>
            <a:glow rad="139700">
              <a:schemeClr val="accent4">
                <a:satMod val="175000"/>
                <a:alpha val="40000"/>
              </a:schemeClr>
            </a:glow>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35962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653830" y="265728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490870" y="93145"/>
            <a:ext cx="4605130" cy="2709690"/>
          </a:xfrm>
          <a:prstGeom prst="wedgeRoundRectCallout">
            <a:avLst>
              <a:gd name="adj1" fmla="val -56160"/>
              <a:gd name="adj2" fmla="val 595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Dan, I think we need to update our Satisfaction Survey.</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311348" y="139150"/>
            <a:ext cx="5880653" cy="2564140"/>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Yes, I agree. We need to measure how we are doing against what we are supposed to be doing.</a:t>
            </a:r>
          </a:p>
        </p:txBody>
      </p:sp>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7"/>
          <a:stretch>
            <a:fillRect/>
          </a:stretch>
        </p:blipFill>
        <p:spPr>
          <a:xfrm>
            <a:off x="2522923" y="4757642"/>
            <a:ext cx="1284190" cy="1284190"/>
          </a:xfrm>
          <a:prstGeom prst="rect">
            <a:avLst/>
          </a:prstGeom>
        </p:spPr>
      </p:pic>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289686" y="2657285"/>
            <a:ext cx="5573433" cy="4200715"/>
          </a:xfrm>
          <a:prstGeom prst="rect">
            <a:avLst/>
          </a:prstGeom>
        </p:spPr>
      </p:pic>
      <p:pic>
        <p:nvPicPr>
          <p:cNvPr id="3" name="troll hooray">
            <a:hlinkClick r:id="" action="ppaction://media"/>
            <a:extLst>
              <a:ext uri="{FF2B5EF4-FFF2-40B4-BE49-F238E27FC236}">
                <a16:creationId xmlns:a16="http://schemas.microsoft.com/office/drawing/2014/main" id="{49847FE6-B638-B5F6-B591-BD4E937EB7B9}"/>
              </a:ext>
            </a:extLst>
          </p:cNvPr>
          <p:cNvPicPr>
            <a:picLocks noChangeAspect="1"/>
          </p:cNvPicPr>
          <p:nvPr>
            <a:videoFile r:link="rId1"/>
            <p:extLst>
              <p:ext uri="{DAA4B4D4-6D71-4841-9C94-3DE7FCFB9230}">
                <p14:media xmlns:p14="http://schemas.microsoft.com/office/powerpoint/2010/main" r:embed="rId2">
                  <p14:trim end="3084"/>
                </p14:media>
              </p:ext>
            </p:extLst>
          </p:nvPr>
        </p:nvPicPr>
        <p:blipFill>
          <a:blip r:embed="rId7"/>
          <a:stretch>
            <a:fillRect/>
          </a:stretch>
        </p:blipFill>
        <p:spPr>
          <a:xfrm>
            <a:off x="6550331" y="4272864"/>
            <a:ext cx="1284190" cy="1284190"/>
          </a:xfrm>
          <a:prstGeom prst="rect">
            <a:avLst/>
          </a:prstGeom>
        </p:spPr>
      </p:pic>
      <p:pic>
        <p:nvPicPr>
          <p:cNvPr id="10" name="Content Placeholder 4">
            <a:extLst>
              <a:ext uri="{FF2B5EF4-FFF2-40B4-BE49-F238E27FC236}">
                <a16:creationId xmlns:a16="http://schemas.microsoft.com/office/drawing/2014/main" id="{24107691-624D-7F66-060A-BF01907D9A0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286" b="98429" l="10000" r="90000">
                        <a14:foregroundMark x1="53111" y1="6429" x2="53111" y2="6429"/>
                        <a14:foregroundMark x1="32444" y1="18429" x2="32444" y2="18429"/>
                        <a14:foregroundMark x1="31444" y1="22857" x2="31444" y2="22857"/>
                        <a14:foregroundMark x1="73333" y1="22571" x2="73333" y2="22571"/>
                        <a14:foregroundMark x1="73333" y1="17000" x2="73333" y2="17000"/>
                        <a14:foregroundMark x1="20556" y1="92714" x2="20556" y2="92714"/>
                        <a14:foregroundMark x1="21889" y1="98429" x2="21889" y2="98429"/>
                        <a14:foregroundMark x1="51333" y1="2286" x2="51333" y2="2286"/>
                        <a14:foregroundMark x1="52111" y1="16571" x2="52111" y2="16571"/>
                        <a14:foregroundMark x1="54222" y1="14143" x2="54222" y2="14143"/>
                        <a14:foregroundMark x1="53444" y1="12429" x2="53444" y2="12429"/>
                        <a14:foregroundMark x1="52667" y1="16571" x2="52667" y2="16571"/>
                        <a14:foregroundMark x1="52667" y1="17714" x2="52667" y2="17714"/>
                      </a14:backgroundRemoval>
                    </a14:imgEffect>
                  </a14:imgLayer>
                </a14:imgProps>
              </a:ext>
              <a:ext uri="{28A0092B-C50C-407E-A947-70E740481C1C}">
                <a14:useLocalDpi xmlns:a14="http://schemas.microsoft.com/office/drawing/2010/main" val="0"/>
              </a:ext>
            </a:extLst>
          </a:blip>
          <a:stretch>
            <a:fillRect/>
          </a:stretch>
        </p:blipFill>
        <p:spPr>
          <a:xfrm>
            <a:off x="6903895" y="2548678"/>
            <a:ext cx="5174116" cy="4024313"/>
          </a:xfrm>
          <a:prstGeom prst="rect">
            <a:avLst/>
          </a:prstGeom>
        </p:spPr>
      </p:pic>
    </p:spTree>
    <p:extLst>
      <p:ext uri="{BB962C8B-B14F-4D97-AF65-F5344CB8AC3E}">
        <p14:creationId xmlns:p14="http://schemas.microsoft.com/office/powerpoint/2010/main" val="186748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 0 L -0.25 0 E" pathEditMode="relative" ptsTypes="">
                                      <p:cBhvr>
                                        <p:cTn id="26" dur="2000" fill="hold"/>
                                        <p:tgtEl>
                                          <p:spTgt spid="1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video>
              <p:cMediaNode vol="80000">
                <p:cTn id="32" fill="hold" display="0">
                  <p:stCondLst>
                    <p:cond delay="indefinite"/>
                  </p:stCondLst>
                </p:cTn>
                <p:tgtEl>
                  <p:spTgt spid="3"/>
                </p:tgtEl>
              </p:cMediaNode>
            </p:video>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3"/>
                                        </p:tgtEl>
                                      </p:cBhvr>
                                    </p:cmd>
                                  </p:childTnLst>
                                </p:cTn>
                              </p:par>
                            </p:childTnLst>
                          </p:cTn>
                        </p:par>
                      </p:childTnLst>
                    </p:cTn>
                  </p:par>
                </p:childTnLst>
              </p:cTn>
              <p:nextCondLst>
                <p:cond evt="onClick" delay="0">
                  <p:tgtEl>
                    <p:spTgt spid="3"/>
                  </p:tgtEl>
                </p:cond>
              </p:nextCondLst>
            </p:seq>
          </p:childTnLst>
        </p:cTn>
      </p:par>
    </p:tnLst>
    <p:bldLst>
      <p:bldP spid="8" grpId="0" animBg="1"/>
      <p:bldP spid="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A0D5D-B0ED-EDBF-6BDD-72913B07632D}"/>
              </a:ext>
            </a:extLst>
          </p:cNvPr>
          <p:cNvSpPr>
            <a:spLocks noGrp="1"/>
          </p:cNvSpPr>
          <p:nvPr>
            <p:ph type="title"/>
          </p:nvPr>
        </p:nvSpPr>
        <p:spPr>
          <a:xfrm>
            <a:off x="374085" y="1540659"/>
            <a:ext cx="8610600" cy="1293028"/>
          </a:xfrm>
        </p:spPr>
        <p:txBody>
          <a:bodyPr>
            <a:normAutofit/>
          </a:bodyPr>
          <a:lstStyle/>
          <a:p>
            <a:r>
              <a:rPr lang="en-US" b="1" dirty="0">
                <a:solidFill>
                  <a:srgbClr val="C00000"/>
                </a:solidFill>
              </a:rPr>
              <a:t>Myth #6 – Satisfaction is just a question of happiness</a:t>
            </a:r>
          </a:p>
        </p:txBody>
      </p:sp>
      <p:pic>
        <p:nvPicPr>
          <p:cNvPr id="4" name="Content Placeholder 4">
            <a:extLst>
              <a:ext uri="{FF2B5EF4-FFF2-40B4-BE49-F238E27FC236}">
                <a16:creationId xmlns:a16="http://schemas.microsoft.com/office/drawing/2014/main" id="{D081FEA4-E0D1-93E3-41CA-3380394B2C9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167687" y="2833687"/>
            <a:ext cx="4024313" cy="4024313"/>
          </a:xfrm>
        </p:spPr>
      </p:pic>
    </p:spTree>
    <p:extLst>
      <p:ext uri="{BB962C8B-B14F-4D97-AF65-F5344CB8AC3E}">
        <p14:creationId xmlns:p14="http://schemas.microsoft.com/office/powerpoint/2010/main" val="1885552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anim calcmode="lin" valueType="num">
                                      <p:cBhvr>
                                        <p:cTn id="9" dur="500"/>
                                        <p:tgtEl>
                                          <p:spTgt spid="4"/>
                                        </p:tgtEl>
                                        <p:attrNameLst>
                                          <p:attrName>ppt_x</p:attrName>
                                        </p:attrNameLst>
                                      </p:cBhvr>
                                      <p:tavLst>
                                        <p:tav tm="0">
                                          <p:val>
                                            <p:strVal val="ppt_x"/>
                                          </p:val>
                                        </p:tav>
                                        <p:tav tm="100000">
                                          <p:val>
                                            <p:fltVal val="0.5"/>
                                          </p:val>
                                        </p:tav>
                                      </p:tavLst>
                                    </p:anim>
                                    <p:anim calcmode="lin" valueType="num">
                                      <p:cBhvr>
                                        <p:cTn id="10" dur="500"/>
                                        <p:tgtEl>
                                          <p:spTgt spid="4"/>
                                        </p:tgtEl>
                                        <p:attrNameLst>
                                          <p:attrName>ppt_y</p:attrName>
                                        </p:attrNameLst>
                                      </p:cBhvr>
                                      <p:tavLst>
                                        <p:tav tm="0">
                                          <p:val>
                                            <p:strVal val="ppt_y"/>
                                          </p:val>
                                        </p:tav>
                                        <p:tav tm="100000">
                                          <p:val>
                                            <p:fltVal val="0.5"/>
                                          </p:val>
                                        </p:tav>
                                      </p:tavLst>
                                    </p:anim>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3" y="989877"/>
            <a:ext cx="11760740" cy="5782183"/>
          </a:xfrm>
          <a:prstGeom prst="rect">
            <a:avLst/>
          </a:prstGeom>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6730528" y="85940"/>
            <a:ext cx="2982685" cy="2319865"/>
          </a:xfrm>
          <a:prstGeom prst="rect">
            <a:avLst/>
          </a:prstGeom>
          <a:effectLst>
            <a:glow rad="101600">
              <a:srgbClr val="FFFF00">
                <a:alpha val="60000"/>
              </a:srgbClr>
            </a:glow>
          </a:effectLst>
        </p:spPr>
      </p:pic>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7453472" y="85940"/>
            <a:ext cx="2982685" cy="2319865"/>
          </a:xfrm>
          <a:prstGeom prst="rect">
            <a:avLst/>
          </a:prstGeom>
          <a:effectLst>
            <a:glow rad="101600">
              <a:srgbClr val="FFFF00">
                <a:alpha val="60000"/>
              </a:srgbClr>
            </a:glow>
          </a:effectLst>
        </p:spPr>
      </p:pic>
    </p:spTree>
    <p:extLst>
      <p:ext uri="{BB962C8B-B14F-4D97-AF65-F5344CB8AC3E}">
        <p14:creationId xmlns:p14="http://schemas.microsoft.com/office/powerpoint/2010/main" val="4152999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9146CC-C761-D43F-7E0D-5C4284C053C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43" b="95714" l="10000" r="90000">
                        <a14:foregroundMark x1="77333" y1="1857" x2="77333" y2="1857"/>
                        <a14:foregroundMark x1="36111" y1="93143" x2="36111" y2="93143"/>
                        <a14:foregroundMark x1="77889" y1="714" x2="77889" y2="714"/>
                        <a14:foregroundMark x1="53889" y1="94429" x2="53889" y2="94429"/>
                        <a14:foregroundMark x1="40111" y1="95857" x2="40111" y2="95857"/>
                        <a14:foregroundMark x1="78667" y1="143" x2="78667" y2="143"/>
                      </a14:backgroundRemoval>
                    </a14:imgEffect>
                  </a14:imgLayer>
                </a14:imgProps>
              </a:ext>
              <a:ext uri="{28A0092B-C50C-407E-A947-70E740481C1C}">
                <a14:useLocalDpi xmlns:a14="http://schemas.microsoft.com/office/drawing/2010/main" val="0"/>
              </a:ext>
            </a:extLst>
          </a:blip>
          <a:stretch>
            <a:fillRect/>
          </a:stretch>
        </p:blipFill>
        <p:spPr>
          <a:xfrm>
            <a:off x="88714" y="1633089"/>
            <a:ext cx="5613771" cy="4366267"/>
          </a:xfrm>
          <a:prstGeom prst="rect">
            <a:avLst/>
          </a:prstGeom>
        </p:spPr>
      </p:pic>
      <p:sp>
        <p:nvSpPr>
          <p:cNvPr id="6" name="Speech Bubble: Rectangle with Corners Rounded 5">
            <a:extLst>
              <a:ext uri="{FF2B5EF4-FFF2-40B4-BE49-F238E27FC236}">
                <a16:creationId xmlns:a16="http://schemas.microsoft.com/office/drawing/2014/main" id="{D74B9B75-FC0D-EF45-3AA3-C536461A9E51}"/>
              </a:ext>
            </a:extLst>
          </p:cNvPr>
          <p:cNvSpPr/>
          <p:nvPr/>
        </p:nvSpPr>
        <p:spPr>
          <a:xfrm>
            <a:off x="5615629" y="440987"/>
            <a:ext cx="5787483" cy="2714808"/>
          </a:xfrm>
          <a:prstGeom prst="wedgeRoundRectCallout">
            <a:avLst>
              <a:gd name="adj1" fmla="val -68810"/>
              <a:gd name="adj2" fmla="val 71919"/>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a:t>Hi there Provider Utopia Seekers!! I am Clarence! </a:t>
            </a:r>
          </a:p>
          <a:p>
            <a:pPr algn="ctr"/>
            <a:r>
              <a:rPr lang="en-US" sz="2800" b="1" dirty="0"/>
              <a:t>I have a question for you to answer before you pass and I am going to try to trick you! </a:t>
            </a:r>
          </a:p>
        </p:txBody>
      </p:sp>
      <p:sp>
        <p:nvSpPr>
          <p:cNvPr id="9" name="Speech Bubble: Rectangle 8">
            <a:extLst>
              <a:ext uri="{FF2B5EF4-FFF2-40B4-BE49-F238E27FC236}">
                <a16:creationId xmlns:a16="http://schemas.microsoft.com/office/drawing/2014/main" id="{A41400FB-81CB-3B88-E0E4-C4560EB02894}"/>
              </a:ext>
            </a:extLst>
          </p:cNvPr>
          <p:cNvSpPr/>
          <p:nvPr/>
        </p:nvSpPr>
        <p:spPr>
          <a:xfrm>
            <a:off x="5229922" y="440987"/>
            <a:ext cx="6389649" cy="3885686"/>
          </a:xfrm>
          <a:prstGeom prst="wedgeRectCallout">
            <a:avLst>
              <a:gd name="adj1" fmla="val -70222"/>
              <a:gd name="adj2" fmla="val 40689"/>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4000" b="1" dirty="0"/>
              <a:t>Here’s my question…</a:t>
            </a:r>
          </a:p>
          <a:p>
            <a:pPr algn="ctr"/>
            <a:r>
              <a:rPr lang="en-US" sz="4000" b="1" dirty="0"/>
              <a:t>Which is more important:</a:t>
            </a:r>
          </a:p>
          <a:p>
            <a:pPr algn="ctr"/>
            <a:r>
              <a:rPr lang="en-US" sz="4000" b="1" dirty="0"/>
              <a:t>Compliance?</a:t>
            </a:r>
          </a:p>
          <a:p>
            <a:pPr algn="ctr"/>
            <a:r>
              <a:rPr lang="en-US" sz="4000" b="1" dirty="0"/>
              <a:t>Or </a:t>
            </a:r>
          </a:p>
          <a:p>
            <a:pPr algn="ctr"/>
            <a:r>
              <a:rPr lang="en-US" sz="4000" b="1" dirty="0"/>
              <a:t>Quality? </a:t>
            </a:r>
          </a:p>
        </p:txBody>
      </p:sp>
    </p:spTree>
    <p:extLst>
      <p:ext uri="{BB962C8B-B14F-4D97-AF65-F5344CB8AC3E}">
        <p14:creationId xmlns:p14="http://schemas.microsoft.com/office/powerpoint/2010/main" val="355968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653830" y="265728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490870" y="93145"/>
            <a:ext cx="4605130" cy="2709690"/>
          </a:xfrm>
          <a:prstGeom prst="wedgeRoundRectCallout">
            <a:avLst>
              <a:gd name="adj1" fmla="val -56160"/>
              <a:gd name="adj2" fmla="val 59566"/>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Oh my gosh! I am starting to get tired of all these questions!</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311348" y="93145"/>
            <a:ext cx="5495288" cy="2564140"/>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Lol! Well, Sophia, if we want to get Provider Utopia…we have got to conquer these issues. </a:t>
            </a:r>
          </a:p>
        </p:txBody>
      </p:sp>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7"/>
          <a:stretch>
            <a:fillRect/>
          </a:stretch>
        </p:blipFill>
        <p:spPr>
          <a:xfrm>
            <a:off x="2522923" y="4757642"/>
            <a:ext cx="1284190" cy="1284190"/>
          </a:xfrm>
          <a:prstGeom prst="rect">
            <a:avLst/>
          </a:prstGeom>
        </p:spPr>
      </p:pic>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289686" y="2657285"/>
            <a:ext cx="5573433" cy="4200715"/>
          </a:xfrm>
          <a:prstGeom prst="rect">
            <a:avLst/>
          </a:prstGeom>
        </p:spPr>
      </p:pic>
    </p:spTree>
    <p:extLst>
      <p:ext uri="{BB962C8B-B14F-4D97-AF65-F5344CB8AC3E}">
        <p14:creationId xmlns:p14="http://schemas.microsoft.com/office/powerpoint/2010/main" val="303558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2"/>
                </p:tgtEl>
              </p:cMediaNode>
            </p:video>
          </p:childTnLst>
        </p:cTn>
      </p:par>
    </p:tnLst>
    <p:bldLst>
      <p:bldP spid="8" grpId="0" animBg="1"/>
      <p:bldP spid="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EE323DD-D1FA-86FC-4D40-C13B2BF0E547}"/>
              </a:ext>
            </a:extLst>
          </p:cNvPr>
          <p:cNvSpPr>
            <a:spLocks noGrp="1"/>
          </p:cNvSpPr>
          <p:nvPr>
            <p:ph idx="1"/>
          </p:nvPr>
        </p:nvSpPr>
        <p:spPr>
          <a:xfrm>
            <a:off x="685800" y="1447800"/>
            <a:ext cx="10820400" cy="4770885"/>
          </a:xfrm>
        </p:spPr>
        <p:txBody>
          <a:bodyPr>
            <a:normAutofit/>
          </a:bodyPr>
          <a:lstStyle/>
          <a:p>
            <a:pPr marL="0" indent="0" algn="ctr">
              <a:buNone/>
            </a:pPr>
            <a:r>
              <a:rPr lang="en-US" sz="7200" b="1" dirty="0">
                <a:solidFill>
                  <a:srgbClr val="FA6F06"/>
                </a:solidFill>
              </a:rPr>
              <a:t>Quality?</a:t>
            </a:r>
          </a:p>
          <a:p>
            <a:pPr marL="0" indent="0" algn="ctr">
              <a:buNone/>
            </a:pPr>
            <a:r>
              <a:rPr lang="en-US" sz="7200" b="1" i="1" dirty="0">
                <a:solidFill>
                  <a:srgbClr val="FA6F06"/>
                </a:solidFill>
              </a:rPr>
              <a:t>or</a:t>
            </a:r>
            <a:r>
              <a:rPr lang="en-US" sz="7200" b="1" dirty="0">
                <a:solidFill>
                  <a:srgbClr val="FA6F06"/>
                </a:solidFill>
              </a:rPr>
              <a:t> </a:t>
            </a:r>
          </a:p>
          <a:p>
            <a:pPr marL="0" indent="0" algn="ctr">
              <a:buNone/>
            </a:pPr>
            <a:r>
              <a:rPr lang="en-US" sz="7200" b="1" dirty="0">
                <a:solidFill>
                  <a:srgbClr val="FA6F06"/>
                </a:solidFill>
              </a:rPr>
              <a:t>Compliance?</a:t>
            </a:r>
          </a:p>
        </p:txBody>
      </p:sp>
    </p:spTree>
    <p:extLst>
      <p:ext uri="{BB962C8B-B14F-4D97-AF65-F5344CB8AC3E}">
        <p14:creationId xmlns:p14="http://schemas.microsoft.com/office/powerpoint/2010/main" val="20915847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8044305" y="2851020"/>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6600431" y="141330"/>
            <a:ext cx="4605130" cy="2709690"/>
          </a:xfrm>
          <a:prstGeom prst="wedgeRoundRectCallout">
            <a:avLst>
              <a:gd name="adj1" fmla="val 22296"/>
              <a:gd name="adj2" fmla="val 66974"/>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Not so fast, Dan! Let’s take a look at what we are required to do.</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810853" y="388389"/>
            <a:ext cx="3841274" cy="2564140"/>
          </a:xfrm>
          <a:prstGeom prst="wedgeRoundRectCallout">
            <a:avLst>
              <a:gd name="adj1" fmla="val 6387"/>
              <a:gd name="adj2" fmla="val 65311"/>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 think the answer is clearly Quality!</a:t>
            </a:r>
          </a:p>
        </p:txBody>
      </p:sp>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8"/>
          <a:stretch>
            <a:fillRect/>
          </a:stretch>
        </p:blipFill>
        <p:spPr>
          <a:xfrm>
            <a:off x="2522923" y="4757642"/>
            <a:ext cx="1284190" cy="1284190"/>
          </a:xfrm>
          <a:prstGeom prst="rect">
            <a:avLst/>
          </a:prstGeom>
        </p:spPr>
      </p:pic>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1425737" y="2463548"/>
            <a:ext cx="5573433" cy="4200715"/>
          </a:xfrm>
          <a:prstGeom prst="rect">
            <a:avLst/>
          </a:prstGeom>
        </p:spPr>
      </p:pic>
      <p:pic>
        <p:nvPicPr>
          <p:cNvPr id="4" name="Picture 3">
            <a:extLst>
              <a:ext uri="{FF2B5EF4-FFF2-40B4-BE49-F238E27FC236}">
                <a16:creationId xmlns:a16="http://schemas.microsoft.com/office/drawing/2014/main" id="{0B9C1137-7080-E503-ABB1-B10C6EF295A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43" b="95714" l="10000" r="90000">
                        <a14:foregroundMark x1="77333" y1="1857" x2="77333" y2="1857"/>
                        <a14:foregroundMark x1="36111" y1="93143" x2="36111" y2="93143"/>
                        <a14:foregroundMark x1="77889" y1="714" x2="77889" y2="714"/>
                        <a14:foregroundMark x1="53889" y1="94429" x2="53889" y2="94429"/>
                        <a14:foregroundMark x1="40111" y1="95857" x2="40111" y2="95857"/>
                        <a14:foregroundMark x1="78667" y1="143" x2="78667" y2="143"/>
                      </a14:backgroundRemoval>
                    </a14:imgEffect>
                  </a14:imgLayer>
                </a14:imgProps>
              </a:ext>
              <a:ext uri="{28A0092B-C50C-407E-A947-70E740481C1C}">
                <a14:useLocalDpi xmlns:a14="http://schemas.microsoft.com/office/drawing/2010/main" val="0"/>
              </a:ext>
            </a:extLst>
          </a:blip>
          <a:stretch>
            <a:fillRect/>
          </a:stretch>
        </p:blipFill>
        <p:spPr>
          <a:xfrm>
            <a:off x="2987016" y="2297996"/>
            <a:ext cx="5613771" cy="4366267"/>
          </a:xfrm>
          <a:prstGeom prst="rect">
            <a:avLst/>
          </a:prstGeom>
        </p:spPr>
      </p:pic>
      <p:pic>
        <p:nvPicPr>
          <p:cNvPr id="11" name="Troll laugh (1)">
            <a:hlinkClick r:id="" action="ppaction://media"/>
            <a:extLst>
              <a:ext uri="{FF2B5EF4-FFF2-40B4-BE49-F238E27FC236}">
                <a16:creationId xmlns:a16="http://schemas.microsoft.com/office/drawing/2014/main" id="{01EE7EBB-0080-8418-9A6A-4B9D9C11695B}"/>
              </a:ext>
            </a:extLst>
          </p:cNvPr>
          <p:cNvPicPr>
            <a:picLocks noChangeAspect="1"/>
          </p:cNvPicPr>
          <p:nvPr>
            <a:videoFile r:link="rId1"/>
            <p:extLst>
              <p:ext uri="{DAA4B4D4-6D71-4841-9C94-3DE7FCFB9230}">
                <p14:media xmlns:p14="http://schemas.microsoft.com/office/powerpoint/2010/main" r:embed="rId3">
                  <p14:trim end="4992"/>
                </p14:media>
              </p:ext>
            </p:extLst>
          </p:nvPr>
        </p:nvPicPr>
        <p:blipFill>
          <a:blip r:embed="rId13"/>
          <a:stretch>
            <a:fillRect/>
          </a:stretch>
        </p:blipFill>
        <p:spPr>
          <a:xfrm>
            <a:off x="7199290" y="4532290"/>
            <a:ext cx="2325709" cy="2325709"/>
          </a:xfrm>
          <a:prstGeom prst="rect">
            <a:avLst/>
          </a:prstGeom>
        </p:spPr>
      </p:pic>
    </p:spTree>
    <p:extLst>
      <p:ext uri="{BB962C8B-B14F-4D97-AF65-F5344CB8AC3E}">
        <p14:creationId xmlns:p14="http://schemas.microsoft.com/office/powerpoint/2010/main" val="2684428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716" fill="hold"/>
                                        <p:tgtEl>
                                          <p:spTgt spid="11"/>
                                        </p:tgtEl>
                                      </p:cBhvr>
                                    </p:cmd>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fill="hold" display="0">
                  <p:stCondLst>
                    <p:cond delay="indefinite"/>
                  </p:stCondLst>
                </p:cTn>
                <p:tgtEl>
                  <p:spTgt spid="2"/>
                </p:tgtEl>
              </p:cMediaNode>
            </p:video>
            <p:video>
              <p:cMediaNode vol="80000">
                <p:cTn id="27" fill="hold" display="0">
                  <p:stCondLst>
                    <p:cond delay="indefinite"/>
                  </p:stCondLst>
                </p:cTn>
                <p:tgtEl>
                  <p:spTgt spid="11"/>
                </p:tgtEl>
              </p:cMediaNode>
            </p:video>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11"/>
                                        </p:tgtEl>
                                      </p:cBhvr>
                                    </p:cmd>
                                  </p:childTnLst>
                                </p:cTn>
                              </p:par>
                            </p:childTnLst>
                          </p:cTn>
                        </p:par>
                      </p:childTnLst>
                    </p:cTn>
                  </p:par>
                </p:childTnLst>
              </p:cTn>
              <p:nextCondLst>
                <p:cond evt="onClick" delay="0">
                  <p:tgtEl>
                    <p:spTgt spid="11"/>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3DAB8CB-73B2-31A4-3832-290313830B1C}"/>
              </a:ext>
            </a:extLst>
          </p:cNvPr>
          <p:cNvSpPr>
            <a:spLocks noGrp="1"/>
          </p:cNvSpPr>
          <p:nvPr>
            <p:ph idx="1"/>
          </p:nvPr>
        </p:nvSpPr>
        <p:spPr>
          <a:xfrm>
            <a:off x="574288" y="1683835"/>
            <a:ext cx="10820400" cy="4757875"/>
          </a:xfrm>
        </p:spPr>
        <p:txBody>
          <a:bodyPr>
            <a:normAutofit/>
          </a:bodyPr>
          <a:lstStyle/>
          <a:p>
            <a:pPr marL="0" indent="0" algn="ctr" rtl="0">
              <a:spcBef>
                <a:spcPts val="600"/>
              </a:spcBef>
              <a:spcAft>
                <a:spcPts val="1200"/>
              </a:spcAft>
              <a:buNone/>
            </a:pPr>
            <a:r>
              <a:rPr lang="en-US" sz="4400" i="0" u="none" strike="noStrike" dirty="0">
                <a:solidFill>
                  <a:srgbClr val="000000"/>
                </a:solidFill>
                <a:effectLst/>
              </a:rPr>
              <a:t>We sometimes have the mindset that we are supposed to suck up our issues, frustrations, and challenges suffering quietly while we keep affirming our dedication to serving individuals with disabilities. </a:t>
            </a:r>
            <a:endParaRPr lang="en-US" sz="4400" dirty="0">
              <a:effectLst/>
            </a:endParaRPr>
          </a:p>
          <a:p>
            <a:pPr marL="0" indent="0">
              <a:buNone/>
            </a:pPr>
            <a:br>
              <a:rPr lang="en-US" dirty="0"/>
            </a:br>
            <a:endParaRPr lang="en-US" dirty="0"/>
          </a:p>
        </p:txBody>
      </p:sp>
    </p:spTree>
    <p:extLst>
      <p:ext uri="{BB962C8B-B14F-4D97-AF65-F5344CB8AC3E}">
        <p14:creationId xmlns:p14="http://schemas.microsoft.com/office/powerpoint/2010/main" val="32766091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87D97-2C88-2B58-0312-A5B92A65E61D}"/>
              </a:ext>
            </a:extLst>
          </p:cNvPr>
          <p:cNvSpPr>
            <a:spLocks noGrp="1"/>
          </p:cNvSpPr>
          <p:nvPr>
            <p:ph type="title"/>
          </p:nvPr>
        </p:nvSpPr>
        <p:spPr>
          <a:xfrm>
            <a:off x="3581400" y="272142"/>
            <a:ext cx="8610600" cy="1293028"/>
          </a:xfrm>
        </p:spPr>
        <p:txBody>
          <a:bodyPr/>
          <a:lstStyle/>
          <a:p>
            <a:r>
              <a:rPr lang="en-US" b="1" dirty="0">
                <a:solidFill>
                  <a:srgbClr val="C00000"/>
                </a:solidFill>
              </a:rPr>
              <a:t>Here are a few requirements:</a:t>
            </a:r>
          </a:p>
        </p:txBody>
      </p:sp>
      <p:sp>
        <p:nvSpPr>
          <p:cNvPr id="3" name="Content Placeholder 2">
            <a:extLst>
              <a:ext uri="{FF2B5EF4-FFF2-40B4-BE49-F238E27FC236}">
                <a16:creationId xmlns:a16="http://schemas.microsoft.com/office/drawing/2014/main" id="{352EF4F6-7461-9D9D-B4D5-6654AFFD118E}"/>
              </a:ext>
            </a:extLst>
          </p:cNvPr>
          <p:cNvSpPr>
            <a:spLocks noGrp="1"/>
          </p:cNvSpPr>
          <p:nvPr>
            <p:ph idx="1"/>
          </p:nvPr>
        </p:nvSpPr>
        <p:spPr>
          <a:xfrm>
            <a:off x="315420" y="1565170"/>
            <a:ext cx="11789228" cy="5150023"/>
          </a:xfrm>
          <a:ln>
            <a:noFill/>
          </a:ln>
        </p:spPr>
        <p:txBody>
          <a:bodyPr>
            <a:normAutofit fontScale="92500" lnSpcReduction="20000"/>
          </a:bodyPr>
          <a:lstStyle/>
          <a:p>
            <a:pPr>
              <a:spcAft>
                <a:spcPts val="1200"/>
              </a:spcAft>
            </a:pPr>
            <a:r>
              <a:rPr lang="en-US" sz="4600" dirty="0"/>
              <a:t>Thorough assessment</a:t>
            </a:r>
          </a:p>
          <a:p>
            <a:pPr>
              <a:spcAft>
                <a:spcPts val="1200"/>
              </a:spcAft>
            </a:pPr>
            <a:r>
              <a:rPr lang="en-US" sz="4600" dirty="0"/>
              <a:t>Robust service planning</a:t>
            </a:r>
          </a:p>
          <a:p>
            <a:pPr>
              <a:spcAft>
                <a:spcPts val="1200"/>
              </a:spcAft>
            </a:pPr>
            <a:r>
              <a:rPr lang="en-US" sz="4600" dirty="0"/>
              <a:t>Well trained staff</a:t>
            </a:r>
          </a:p>
          <a:p>
            <a:pPr>
              <a:spcAft>
                <a:spcPts val="1200"/>
              </a:spcAft>
            </a:pPr>
            <a:r>
              <a:rPr lang="en-US" sz="4200" dirty="0"/>
              <a:t>Consistent implementation of the service at a frequency to support new skills delivered the same way across all staff</a:t>
            </a:r>
          </a:p>
          <a:p>
            <a:pPr>
              <a:spcAft>
                <a:spcPts val="1200"/>
              </a:spcAft>
            </a:pPr>
            <a:r>
              <a:rPr lang="en-US" sz="4200" dirty="0"/>
              <a:t>Thorough, accurate, and timely documentation</a:t>
            </a:r>
          </a:p>
          <a:p>
            <a:endParaRPr lang="en-US" dirty="0"/>
          </a:p>
          <a:p>
            <a:endParaRPr lang="en-US" dirty="0"/>
          </a:p>
        </p:txBody>
      </p:sp>
    </p:spTree>
    <p:extLst>
      <p:ext uri="{BB962C8B-B14F-4D97-AF65-F5344CB8AC3E}">
        <p14:creationId xmlns:p14="http://schemas.microsoft.com/office/powerpoint/2010/main" val="618979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2DC67-1675-0222-E3A4-58D04D39076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CC1BC99-AAC2-F426-DF7A-D2416F8DD8E3}"/>
              </a:ext>
            </a:extLst>
          </p:cNvPr>
          <p:cNvSpPr>
            <a:spLocks noGrp="1"/>
          </p:cNvSpPr>
          <p:nvPr>
            <p:ph idx="1"/>
          </p:nvPr>
        </p:nvSpPr>
        <p:spPr/>
        <p:txBody>
          <a:bodyPr>
            <a:normAutofit fontScale="40000" lnSpcReduction="20000"/>
          </a:bodyPr>
          <a:lstStyle/>
          <a:p>
            <a:pPr>
              <a:spcAft>
                <a:spcPts val="600"/>
              </a:spcAft>
            </a:pPr>
            <a:r>
              <a:rPr lang="en-US" sz="9600" dirty="0"/>
              <a:t>Accurate med admin</a:t>
            </a:r>
          </a:p>
          <a:p>
            <a:pPr>
              <a:spcAft>
                <a:spcPts val="600"/>
              </a:spcAft>
            </a:pPr>
            <a:r>
              <a:rPr lang="en-US" sz="9600" dirty="0"/>
              <a:t>Individual specific services goals based on individual interests and needs</a:t>
            </a:r>
          </a:p>
          <a:p>
            <a:pPr>
              <a:spcAft>
                <a:spcPts val="600"/>
              </a:spcAft>
            </a:pPr>
            <a:r>
              <a:rPr lang="en-US" sz="9600" dirty="0"/>
              <a:t>Increasing choice, control, decision-making, empowerment</a:t>
            </a:r>
          </a:p>
          <a:p>
            <a:pPr>
              <a:spcAft>
                <a:spcPts val="600"/>
              </a:spcAft>
            </a:pPr>
            <a:r>
              <a:rPr lang="en-US" sz="9600" dirty="0"/>
              <a:t>Goals and implementation methods that are consistently updated based on progress or lack of progress</a:t>
            </a:r>
          </a:p>
          <a:p>
            <a:endParaRPr lang="en-US" dirty="0"/>
          </a:p>
        </p:txBody>
      </p:sp>
    </p:spTree>
    <p:extLst>
      <p:ext uri="{BB962C8B-B14F-4D97-AF65-F5344CB8AC3E}">
        <p14:creationId xmlns:p14="http://schemas.microsoft.com/office/powerpoint/2010/main" val="2354238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EDDEAA9-39AC-4DA0-CE7E-E8C5F707E04F}"/>
              </a:ext>
            </a:extLst>
          </p:cNvPr>
          <p:cNvSpPr>
            <a:spLocks noGrp="1"/>
          </p:cNvSpPr>
          <p:nvPr>
            <p:ph idx="1"/>
          </p:nvPr>
        </p:nvSpPr>
        <p:spPr/>
        <p:txBody>
          <a:bodyPr>
            <a:normAutofit fontScale="85000" lnSpcReduction="20000"/>
          </a:bodyPr>
          <a:lstStyle/>
          <a:p>
            <a:pPr>
              <a:spcAft>
                <a:spcPts val="600"/>
              </a:spcAft>
            </a:pPr>
            <a:r>
              <a:rPr lang="en-US" sz="3800" dirty="0"/>
              <a:t>Full participation in life using community resources as the same level as those who do not use HCBS services</a:t>
            </a:r>
          </a:p>
          <a:p>
            <a:pPr>
              <a:spcAft>
                <a:spcPts val="600"/>
              </a:spcAft>
            </a:pPr>
            <a:r>
              <a:rPr lang="en-US" sz="3800" dirty="0"/>
              <a:t>Full implementation of one’s Constitutional rights - A life free of restrictions</a:t>
            </a:r>
          </a:p>
          <a:p>
            <a:pPr>
              <a:spcAft>
                <a:spcPts val="600"/>
              </a:spcAft>
            </a:pPr>
            <a:r>
              <a:rPr lang="en-US" sz="3800" dirty="0"/>
              <a:t>A life not dependent on the interests of one’s housemates</a:t>
            </a:r>
          </a:p>
          <a:p>
            <a:pPr>
              <a:spcAft>
                <a:spcPts val="600"/>
              </a:spcAft>
            </a:pPr>
            <a:r>
              <a:rPr lang="en-US" sz="3800" dirty="0"/>
              <a:t>Support to make decisions from staff who are trained to provide this support</a:t>
            </a:r>
          </a:p>
          <a:p>
            <a:pPr>
              <a:spcAft>
                <a:spcPts val="600"/>
              </a:spcAft>
            </a:pPr>
            <a:endParaRPr lang="en-US" sz="3800" dirty="0"/>
          </a:p>
          <a:p>
            <a:pPr>
              <a:spcAft>
                <a:spcPts val="600"/>
              </a:spcAft>
            </a:pPr>
            <a:endParaRPr lang="en-US" sz="3800" dirty="0"/>
          </a:p>
          <a:p>
            <a:endParaRPr lang="en-US" dirty="0"/>
          </a:p>
        </p:txBody>
      </p:sp>
    </p:spTree>
    <p:extLst>
      <p:ext uri="{BB962C8B-B14F-4D97-AF65-F5344CB8AC3E}">
        <p14:creationId xmlns:p14="http://schemas.microsoft.com/office/powerpoint/2010/main" val="3472540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32244E-91B1-9EE6-C022-2067641C43B2}"/>
              </a:ext>
            </a:extLst>
          </p:cNvPr>
          <p:cNvSpPr>
            <a:spLocks noGrp="1"/>
          </p:cNvSpPr>
          <p:nvPr>
            <p:ph idx="1"/>
          </p:nvPr>
        </p:nvSpPr>
        <p:spPr>
          <a:xfrm>
            <a:off x="908824" y="1784196"/>
            <a:ext cx="10820400" cy="4434490"/>
          </a:xfrm>
        </p:spPr>
        <p:txBody>
          <a:bodyPr/>
          <a:lstStyle/>
          <a:p>
            <a:pPr>
              <a:spcAft>
                <a:spcPts val="600"/>
              </a:spcAft>
            </a:pPr>
            <a:r>
              <a:rPr lang="en-US" sz="3800" dirty="0"/>
              <a:t>Referrals to experts for support, direction, and recommendations</a:t>
            </a:r>
          </a:p>
          <a:p>
            <a:pPr>
              <a:spcAft>
                <a:spcPts val="600"/>
              </a:spcAft>
            </a:pPr>
            <a:r>
              <a:rPr lang="en-US" sz="3800" dirty="0"/>
              <a:t>Help to build relationships with others</a:t>
            </a:r>
          </a:p>
          <a:p>
            <a:pPr>
              <a:spcAft>
                <a:spcPts val="600"/>
              </a:spcAft>
            </a:pPr>
            <a:r>
              <a:rPr lang="en-US" sz="3800" dirty="0"/>
              <a:t>The opportunity to appeal every “no” decision</a:t>
            </a:r>
          </a:p>
          <a:p>
            <a:pPr>
              <a:spcAft>
                <a:spcPts val="600"/>
              </a:spcAft>
            </a:pPr>
            <a:r>
              <a:rPr lang="en-US" sz="3800" dirty="0"/>
              <a:t>Etc.</a:t>
            </a:r>
          </a:p>
          <a:p>
            <a:pPr marL="0" indent="0">
              <a:buNone/>
            </a:pPr>
            <a:endParaRPr lang="en-US" dirty="0"/>
          </a:p>
        </p:txBody>
      </p:sp>
    </p:spTree>
    <p:extLst>
      <p:ext uri="{BB962C8B-B14F-4D97-AF65-F5344CB8AC3E}">
        <p14:creationId xmlns:p14="http://schemas.microsoft.com/office/powerpoint/2010/main" val="72742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roll hooray">
            <a:hlinkClick r:id="" action="ppaction://media"/>
            <a:extLst>
              <a:ext uri="{FF2B5EF4-FFF2-40B4-BE49-F238E27FC236}">
                <a16:creationId xmlns:a16="http://schemas.microsoft.com/office/drawing/2014/main" id="{49847FE6-B638-B5F6-B591-BD4E937EB7B9}"/>
              </a:ext>
            </a:extLst>
          </p:cNvPr>
          <p:cNvPicPr>
            <a:picLocks noChangeAspect="1"/>
          </p:cNvPicPr>
          <p:nvPr>
            <a:videoFile r:link="rId1"/>
            <p:extLst>
              <p:ext uri="{DAA4B4D4-6D71-4841-9C94-3DE7FCFB9230}">
                <p14:media xmlns:p14="http://schemas.microsoft.com/office/powerpoint/2010/main" r:embed="rId2">
                  <p14:trim end="3181"/>
                </p14:media>
              </p:ext>
            </p:extLst>
          </p:nvPr>
        </p:nvPicPr>
        <p:blipFill>
          <a:blip r:embed="rId5"/>
          <a:stretch>
            <a:fillRect/>
          </a:stretch>
        </p:blipFill>
        <p:spPr>
          <a:xfrm>
            <a:off x="6404921" y="4718550"/>
            <a:ext cx="1284190" cy="1284190"/>
          </a:xfrm>
          <a:prstGeom prst="rect">
            <a:avLst/>
          </a:prstGeom>
        </p:spPr>
      </p:pic>
      <p:pic>
        <p:nvPicPr>
          <p:cNvPr id="4" name="troll hooray">
            <a:hlinkClick r:id="" action="ppaction://media"/>
            <a:extLst>
              <a:ext uri="{FF2B5EF4-FFF2-40B4-BE49-F238E27FC236}">
                <a16:creationId xmlns:a16="http://schemas.microsoft.com/office/drawing/2014/main" id="{0B797A84-CAF9-98A6-D374-6774A1FDA197}"/>
              </a:ext>
            </a:extLst>
          </p:cNvPr>
          <p:cNvPicPr>
            <a:picLocks noChangeAspect="1"/>
          </p:cNvPicPr>
          <p:nvPr>
            <a:videoFile r:link="rId1"/>
            <p:extLst>
              <p:ext uri="{DAA4B4D4-6D71-4841-9C94-3DE7FCFB9230}">
                <p14:media xmlns:p14="http://schemas.microsoft.com/office/powerpoint/2010/main" r:embed="rId2">
                  <p14:trim end="3253"/>
                </p14:media>
              </p:ext>
            </p:extLst>
          </p:nvPr>
        </p:nvPicPr>
        <p:blipFill>
          <a:blip r:embed="rId5"/>
          <a:stretch>
            <a:fillRect/>
          </a:stretch>
        </p:blipFill>
        <p:spPr>
          <a:xfrm>
            <a:off x="1783629" y="3827690"/>
            <a:ext cx="2381250" cy="2381250"/>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667741" y="2228589"/>
            <a:ext cx="4902740" cy="3813243"/>
          </a:xfrm>
          <a:prstGeom prst="rect">
            <a:avLst/>
          </a:prstGeom>
        </p:spPr>
      </p:pic>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5386063" y="285009"/>
            <a:ext cx="5880653" cy="2279131"/>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Alright, Clarence…we are going to say…</a:t>
            </a:r>
          </a:p>
          <a:p>
            <a:pPr algn="ctr"/>
            <a:r>
              <a:rPr lang="en-US" sz="3200" b="1" dirty="0"/>
              <a:t>Quality IS Compliance. </a:t>
            </a:r>
          </a:p>
        </p:txBody>
      </p:sp>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5"/>
          <a:stretch>
            <a:fillRect/>
          </a:stretch>
        </p:blipFill>
        <p:spPr>
          <a:xfrm>
            <a:off x="2522923" y="4757642"/>
            <a:ext cx="1284190" cy="1284190"/>
          </a:xfrm>
          <a:prstGeom prst="rect">
            <a:avLst/>
          </a:prstGeom>
        </p:spPr>
      </p:pic>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1468828" y="2228589"/>
            <a:ext cx="5573433" cy="4200715"/>
          </a:xfrm>
          <a:prstGeom prst="rect">
            <a:avLst/>
          </a:prstGeom>
        </p:spPr>
      </p:pic>
      <p:pic>
        <p:nvPicPr>
          <p:cNvPr id="10" name="Content Placeholder 4">
            <a:extLst>
              <a:ext uri="{FF2B5EF4-FFF2-40B4-BE49-F238E27FC236}">
                <a16:creationId xmlns:a16="http://schemas.microsoft.com/office/drawing/2014/main" id="{24107691-624D-7F66-060A-BF01907D9A0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2286" b="98429" l="10000" r="90000">
                        <a14:foregroundMark x1="53111" y1="6429" x2="53111" y2="6429"/>
                        <a14:foregroundMark x1="32444" y1="18429" x2="32444" y2="18429"/>
                        <a14:foregroundMark x1="31444" y1="22857" x2="31444" y2="22857"/>
                        <a14:foregroundMark x1="73333" y1="22571" x2="73333" y2="22571"/>
                        <a14:foregroundMark x1="73333" y1="17000" x2="73333" y2="17000"/>
                        <a14:foregroundMark x1="20556" y1="92714" x2="20556" y2="92714"/>
                        <a14:foregroundMark x1="21889" y1="98429" x2="21889" y2="98429"/>
                        <a14:foregroundMark x1="51333" y1="2286" x2="51333" y2="2286"/>
                        <a14:foregroundMark x1="52111" y1="16571" x2="52111" y2="16571"/>
                        <a14:foregroundMark x1="54222" y1="14143" x2="54222" y2="14143"/>
                        <a14:foregroundMark x1="53444" y1="12429" x2="53444" y2="12429"/>
                        <a14:foregroundMark x1="52667" y1="16571" x2="52667" y2="16571"/>
                        <a14:foregroundMark x1="52667" y1="17714" x2="52667" y2="17714"/>
                      </a14:backgroundRemoval>
                    </a14:imgEffect>
                  </a14:imgLayer>
                </a14:imgProps>
              </a:ext>
              <a:ext uri="{28A0092B-C50C-407E-A947-70E740481C1C}">
                <a14:useLocalDpi xmlns:a14="http://schemas.microsoft.com/office/drawing/2010/main" val="0"/>
              </a:ext>
            </a:extLst>
          </a:blip>
          <a:stretch>
            <a:fillRect/>
          </a:stretch>
        </p:blipFill>
        <p:spPr>
          <a:xfrm>
            <a:off x="6903895" y="2548678"/>
            <a:ext cx="5174116" cy="4024313"/>
          </a:xfrm>
          <a:prstGeom prst="rect">
            <a:avLst/>
          </a:prstGeom>
        </p:spPr>
      </p:pic>
    </p:spTree>
    <p:extLst>
      <p:ext uri="{BB962C8B-B14F-4D97-AF65-F5344CB8AC3E}">
        <p14:creationId xmlns:p14="http://schemas.microsoft.com/office/powerpoint/2010/main" val="33648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nodeType="clickEffect">
                                  <p:stCondLst>
                                    <p:cond delay="0"/>
                                  </p:stCondLst>
                                  <p:childTnLst>
                                    <p:animMotion origin="layout" path="M 0 0 L -0.25 0 E" pathEditMode="relative" ptsTypes="">
                                      <p:cBhvr>
                                        <p:cTn id="22" dur="20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8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video>
              <p:cMediaNode vol="80000">
                <p:cTn id="28" fill="hold" display="0">
                  <p:stCondLst>
                    <p:cond delay="indefinite"/>
                  </p:stCondLst>
                </p:cTn>
                <p:tgtEl>
                  <p:spTgt spid="3"/>
                </p:tgtEl>
              </p:cMediaNode>
            </p:video>
            <p:seq concurrent="1" nextAc="seek">
              <p:cTn id="29" restart="whenNotActive" fill="hold" evtFilter="cancelBubble" nodeType="interactiveSeq">
                <p:stCondLst>
                  <p:cond evt="onClick" delay="0">
                    <p:tgtEl>
                      <p:spTgt spid="3"/>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3"/>
                                        </p:tgtEl>
                                      </p:cBhvr>
                                    </p:cmd>
                                  </p:childTnLst>
                                </p:cTn>
                              </p:par>
                            </p:childTnLst>
                          </p:cTn>
                        </p:par>
                      </p:childTnLst>
                    </p:cTn>
                  </p:par>
                </p:childTnLst>
              </p:cTn>
              <p:nextCondLst>
                <p:cond evt="onClick" delay="0">
                  <p:tgtEl>
                    <p:spTgt spid="3"/>
                  </p:tgtEl>
                </p:cond>
              </p:nextCondLst>
            </p:seq>
            <p:video>
              <p:cMediaNode vol="80000">
                <p:cTn id="34" fill="hold" display="0">
                  <p:stCondLst>
                    <p:cond delay="indefinite"/>
                  </p:stCondLst>
                </p:cTn>
                <p:tgtEl>
                  <p:spTgt spid="4"/>
                </p:tgtEl>
              </p:cMediaNode>
            </p:video>
          </p:childTnLst>
        </p:cTn>
      </p:par>
    </p:tnLst>
    <p:bldLst>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FACD614D-A799-F1F6-661F-970A4F937C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819502" y="2620023"/>
            <a:ext cx="4024313" cy="4024313"/>
          </a:xfrm>
        </p:spPr>
      </p:pic>
      <p:sp>
        <p:nvSpPr>
          <p:cNvPr id="2" name="Title 1">
            <a:extLst>
              <a:ext uri="{FF2B5EF4-FFF2-40B4-BE49-F238E27FC236}">
                <a16:creationId xmlns:a16="http://schemas.microsoft.com/office/drawing/2014/main" id="{181B76D2-EF28-98EA-7FBB-28CE3039F323}"/>
              </a:ext>
            </a:extLst>
          </p:cNvPr>
          <p:cNvSpPr>
            <a:spLocks noGrp="1"/>
          </p:cNvSpPr>
          <p:nvPr>
            <p:ph type="title"/>
          </p:nvPr>
        </p:nvSpPr>
        <p:spPr>
          <a:xfrm>
            <a:off x="657922" y="1440084"/>
            <a:ext cx="8610600" cy="1293028"/>
          </a:xfrm>
        </p:spPr>
        <p:txBody>
          <a:bodyPr>
            <a:normAutofit fontScale="90000"/>
          </a:bodyPr>
          <a:lstStyle/>
          <a:p>
            <a:r>
              <a:rPr lang="en-US" b="1" dirty="0">
                <a:solidFill>
                  <a:srgbClr val="C00000"/>
                </a:solidFill>
              </a:rPr>
              <a:t>MYTH #7 - Quality and compliance are 2 different things</a:t>
            </a:r>
          </a:p>
        </p:txBody>
      </p:sp>
    </p:spTree>
    <p:extLst>
      <p:ext uri="{BB962C8B-B14F-4D97-AF65-F5344CB8AC3E}">
        <p14:creationId xmlns:p14="http://schemas.microsoft.com/office/powerpoint/2010/main" val="2308934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anim calcmode="lin" valueType="num">
                                      <p:cBhvr>
                                        <p:cTn id="9" dur="500"/>
                                        <p:tgtEl>
                                          <p:spTgt spid="4"/>
                                        </p:tgtEl>
                                        <p:attrNameLst>
                                          <p:attrName>ppt_x</p:attrName>
                                        </p:attrNameLst>
                                      </p:cBhvr>
                                      <p:tavLst>
                                        <p:tav tm="0">
                                          <p:val>
                                            <p:strVal val="ppt_x"/>
                                          </p:val>
                                        </p:tav>
                                        <p:tav tm="100000">
                                          <p:val>
                                            <p:fltVal val="0.5"/>
                                          </p:val>
                                        </p:tav>
                                      </p:tavLst>
                                    </p:anim>
                                    <p:anim calcmode="lin" valueType="num">
                                      <p:cBhvr>
                                        <p:cTn id="10" dur="500"/>
                                        <p:tgtEl>
                                          <p:spTgt spid="4"/>
                                        </p:tgtEl>
                                        <p:attrNameLst>
                                          <p:attrName>ppt_y</p:attrName>
                                        </p:attrNameLst>
                                      </p:cBhvr>
                                      <p:tavLst>
                                        <p:tav tm="0">
                                          <p:val>
                                            <p:strVal val="ppt_y"/>
                                          </p:val>
                                        </p:tav>
                                        <p:tav tm="100000">
                                          <p:val>
                                            <p:fltVal val="0.5"/>
                                          </p:val>
                                        </p:tav>
                                      </p:tavLst>
                                    </p:anim>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643" y="989877"/>
            <a:ext cx="11760740" cy="5782183"/>
          </a:xfrm>
          <a:prstGeom prst="rect">
            <a:avLst/>
          </a:prstGeom>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7917071" y="630226"/>
            <a:ext cx="2982685" cy="2319865"/>
          </a:xfrm>
          <a:prstGeom prst="rect">
            <a:avLst/>
          </a:prstGeom>
          <a:effectLst>
            <a:glow rad="101600">
              <a:srgbClr val="FFFF00">
                <a:alpha val="60000"/>
              </a:srgbClr>
            </a:glow>
          </a:effectLst>
        </p:spPr>
      </p:pic>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8803301" y="891483"/>
            <a:ext cx="2982685" cy="2319865"/>
          </a:xfrm>
          <a:prstGeom prst="rect">
            <a:avLst/>
          </a:prstGeom>
          <a:effectLst>
            <a:glow rad="101600">
              <a:srgbClr val="FFFF00">
                <a:alpha val="60000"/>
              </a:srgbClr>
            </a:glow>
          </a:effectLst>
        </p:spPr>
      </p:pic>
      <p:sp>
        <p:nvSpPr>
          <p:cNvPr id="2" name="Arrow: Left 1">
            <a:extLst>
              <a:ext uri="{FF2B5EF4-FFF2-40B4-BE49-F238E27FC236}">
                <a16:creationId xmlns:a16="http://schemas.microsoft.com/office/drawing/2014/main" id="{7EB1716B-93AF-3D69-CC40-5F13088BFD24}"/>
              </a:ext>
            </a:extLst>
          </p:cNvPr>
          <p:cNvSpPr/>
          <p:nvPr/>
        </p:nvSpPr>
        <p:spPr>
          <a:xfrm rot="2074738">
            <a:off x="8724489" y="3967656"/>
            <a:ext cx="3737240" cy="1600261"/>
          </a:xfrm>
          <a:prstGeom prst="lef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597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emph" presetSubtype="0" fill="hold" grpId="1" nodeType="clickEffect">
                                  <p:stCondLst>
                                    <p:cond delay="0"/>
                                  </p:stCondLst>
                                  <p:childTnLst>
                                    <p:anim calcmode="discrete" valueType="str">
                                      <p:cBhvr>
                                        <p:cTn id="26" dur="1000" fill="hold"/>
                                        <p:tgtEl>
                                          <p:spTgt spid="2"/>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peech Bubble: Oval 4">
            <a:extLst>
              <a:ext uri="{FF2B5EF4-FFF2-40B4-BE49-F238E27FC236}">
                <a16:creationId xmlns:a16="http://schemas.microsoft.com/office/drawing/2014/main" id="{4156D637-5FE0-24D3-1CCE-3FC276B8612C}"/>
              </a:ext>
            </a:extLst>
          </p:cNvPr>
          <p:cNvSpPr/>
          <p:nvPr/>
        </p:nvSpPr>
        <p:spPr>
          <a:xfrm>
            <a:off x="2525487" y="108857"/>
            <a:ext cx="6585856" cy="3015343"/>
          </a:xfrm>
          <a:prstGeom prst="wedgeEllipseCallout">
            <a:avLst>
              <a:gd name="adj1" fmla="val 30483"/>
              <a:gd name="adj2" fmla="val 111337"/>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800" b="1" dirty="0"/>
              <a:t>Hey Provider People! I’m Ivan!  My question is easy </a:t>
            </a:r>
            <a:r>
              <a:rPr lang="en-US" sz="2800" b="1" dirty="0" err="1"/>
              <a:t>peasy</a:t>
            </a:r>
            <a:r>
              <a:rPr lang="en-US" sz="2800" b="1" dirty="0"/>
              <a:t>…What staff role, is the most important role in your agency? </a:t>
            </a:r>
          </a:p>
        </p:txBody>
      </p:sp>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367413" y="2323979"/>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554439" y="2517715"/>
            <a:ext cx="4902740" cy="3813243"/>
          </a:xfrm>
          <a:prstGeom prst="rect">
            <a:avLst/>
          </a:prstGeom>
        </p:spPr>
      </p:pic>
      <p:pic>
        <p:nvPicPr>
          <p:cNvPr id="4" name="Picture 3">
            <a:extLst>
              <a:ext uri="{FF2B5EF4-FFF2-40B4-BE49-F238E27FC236}">
                <a16:creationId xmlns:a16="http://schemas.microsoft.com/office/drawing/2014/main" id="{D6064415-5621-9DE3-9141-B0A744A281B3}"/>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286" b="98000" l="10000" r="90000">
                        <a14:foregroundMark x1="28444" y1="91857" x2="28444" y2="91857"/>
                        <a14:foregroundMark x1="48778" y1="98000" x2="48778" y2="98000"/>
                        <a14:foregroundMark x1="45222" y1="9000" x2="45222" y2="9000"/>
                        <a14:foregroundMark x1="46222" y1="3286" x2="46222" y2="3286"/>
                      </a14:backgroundRemoval>
                    </a14:imgEffect>
                  </a14:imgLayer>
                </a14:imgProps>
              </a:ext>
              <a:ext uri="{28A0092B-C50C-407E-A947-70E740481C1C}">
                <a14:useLocalDpi xmlns:a14="http://schemas.microsoft.com/office/drawing/2010/main" val="0"/>
              </a:ext>
            </a:extLst>
          </a:blip>
          <a:stretch>
            <a:fillRect/>
          </a:stretch>
        </p:blipFill>
        <p:spPr>
          <a:xfrm>
            <a:off x="6228707" y="1176996"/>
            <a:ext cx="6875611" cy="5347698"/>
          </a:xfrm>
          <a:prstGeom prst="rect">
            <a:avLst/>
          </a:prstGeom>
        </p:spPr>
      </p:pic>
    </p:spTree>
    <p:extLst>
      <p:ext uri="{BB962C8B-B14F-4D97-AF65-F5344CB8AC3E}">
        <p14:creationId xmlns:p14="http://schemas.microsoft.com/office/powerpoint/2010/main" val="2045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568788" y="2564140"/>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554439" y="251771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931504" y="93145"/>
            <a:ext cx="3561523" cy="2564140"/>
          </a:xfrm>
          <a:prstGeom prst="wedgeRoundRectCallout">
            <a:avLst>
              <a:gd name="adj1" fmla="val -65225"/>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I know, I know!</a:t>
            </a:r>
          </a:p>
          <a:p>
            <a:pPr algn="ctr"/>
            <a:r>
              <a:rPr lang="en-US" sz="3200" dirty="0"/>
              <a:t>It’s the D… </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621016" y="93145"/>
            <a:ext cx="5174117" cy="2564140"/>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t>Wait!!! This has GOT to be a trap! </a:t>
            </a:r>
          </a:p>
        </p:txBody>
      </p:sp>
      <p:pic>
        <p:nvPicPr>
          <p:cNvPr id="3" name="Picture 2">
            <a:extLst>
              <a:ext uri="{FF2B5EF4-FFF2-40B4-BE49-F238E27FC236}">
                <a16:creationId xmlns:a16="http://schemas.microsoft.com/office/drawing/2014/main" id="{28DF3723-3BD9-69B6-35F1-16C5FA4F5511}"/>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3286" b="98000" l="10000" r="90000">
                        <a14:foregroundMark x1="28444" y1="91857" x2="28444" y2="91857"/>
                        <a14:foregroundMark x1="48778" y1="98000" x2="48778" y2="98000"/>
                        <a14:foregroundMark x1="45222" y1="9000" x2="45222" y2="9000"/>
                        <a14:foregroundMark x1="46222" y1="3286" x2="46222" y2="3286"/>
                      </a14:backgroundRemoval>
                    </a14:imgEffect>
                  </a14:imgLayer>
                </a14:imgProps>
              </a:ext>
              <a:ext uri="{28A0092B-C50C-407E-A947-70E740481C1C}">
                <a14:useLocalDpi xmlns:a14="http://schemas.microsoft.com/office/drawing/2010/main" val="0"/>
              </a:ext>
            </a:extLst>
          </a:blip>
          <a:stretch>
            <a:fillRect/>
          </a:stretch>
        </p:blipFill>
        <p:spPr>
          <a:xfrm>
            <a:off x="7425663" y="2752629"/>
            <a:ext cx="4916232" cy="3823736"/>
          </a:xfrm>
          <a:prstGeom prst="rect">
            <a:avLst/>
          </a:prstGeom>
        </p:spPr>
      </p:pic>
      <p:pic>
        <p:nvPicPr>
          <p:cNvPr id="5" name="Troll laugh (1)">
            <a:hlinkClick r:id="" action="ppaction://media"/>
            <a:extLst>
              <a:ext uri="{FF2B5EF4-FFF2-40B4-BE49-F238E27FC236}">
                <a16:creationId xmlns:a16="http://schemas.microsoft.com/office/drawing/2014/main" id="{AE6BEC29-B603-29B0-C394-44ACDAE0C38F}"/>
              </a:ext>
            </a:extLst>
          </p:cNvPr>
          <p:cNvPicPr>
            <a:picLocks noChangeAspect="1"/>
          </p:cNvPicPr>
          <p:nvPr>
            <a:videoFile r:link="rId1"/>
            <p:extLst>
              <p:ext uri="{DAA4B4D4-6D71-4841-9C94-3DE7FCFB9230}">
                <p14:media xmlns:p14="http://schemas.microsoft.com/office/powerpoint/2010/main" r:embed="rId2">
                  <p14:trim end="5055"/>
                </p14:media>
              </p:ext>
            </p:extLst>
          </p:nvPr>
        </p:nvPicPr>
        <p:blipFill>
          <a:blip r:embed="rId11"/>
          <a:stretch>
            <a:fillRect/>
          </a:stretch>
        </p:blipFill>
        <p:spPr>
          <a:xfrm>
            <a:off x="2568788" y="4404187"/>
            <a:ext cx="1926771" cy="1926771"/>
          </a:xfrm>
          <a:prstGeom prst="rect">
            <a:avLst/>
          </a:prstGeom>
        </p:spPr>
      </p:pic>
    </p:spTree>
    <p:extLst>
      <p:ext uri="{BB962C8B-B14F-4D97-AF65-F5344CB8AC3E}">
        <p14:creationId xmlns:p14="http://schemas.microsoft.com/office/powerpoint/2010/main" val="230283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653" fill="hold"/>
                                        <p:tgtEl>
                                          <p:spTgt spid="5"/>
                                        </p:tgtEl>
                                      </p:cBhvr>
                                    </p:cmd>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fltVal val="0"/>
                                          </p:val>
                                        </p:tav>
                                        <p:tav tm="100000">
                                          <p:val>
                                            <p:strVal val="#ppt_w"/>
                                          </p:val>
                                        </p:tav>
                                      </p:tavLst>
                                    </p:anim>
                                    <p:anim calcmode="lin" valueType="num">
                                      <p:cBhvr>
                                        <p:cTn id="32" dur="500" fill="hold"/>
                                        <p:tgtEl>
                                          <p:spTgt spid="9"/>
                                        </p:tgtEl>
                                        <p:attrNameLst>
                                          <p:attrName>ppt_h</p:attrName>
                                        </p:attrNameLst>
                                      </p:cBhvr>
                                      <p:tavLst>
                                        <p:tav tm="0">
                                          <p:val>
                                            <p:fltVal val="0"/>
                                          </p:val>
                                        </p:tav>
                                        <p:tav tm="100000">
                                          <p:val>
                                            <p:strVal val="#ppt_h"/>
                                          </p:val>
                                        </p:tav>
                                      </p:tavLst>
                                    </p:anim>
                                    <p:animEffect transition="in" filter="fade">
                                      <p:cBhvr>
                                        <p:cTn id="3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4" fill="hold" display="0">
                  <p:stCondLst>
                    <p:cond delay="indefinite"/>
                  </p:stCondLst>
                </p:cTn>
                <p:tgtEl>
                  <p:spTgt spid="5"/>
                </p:tgtEl>
              </p:cMediaNode>
            </p:video>
            <p:seq concurrent="1" nextAc="seek">
              <p:cTn id="35" restart="whenNotActive" fill="hold" evtFilter="cancelBubble" nodeType="interactiveSeq">
                <p:stCondLst>
                  <p:cond evt="onClick" delay="0">
                    <p:tgtEl>
                      <p:spTgt spid="5"/>
                    </p:tgtEl>
                  </p:cond>
                </p:stCondLst>
                <p:endSync evt="end" delay="0">
                  <p:rtn val="all"/>
                </p:endSync>
                <p:childTnLst>
                  <p:par>
                    <p:cTn id="36" fill="hold">
                      <p:stCondLst>
                        <p:cond delay="0"/>
                      </p:stCondLst>
                      <p:childTnLst>
                        <p:par>
                          <p:cTn id="37" fill="hold">
                            <p:stCondLst>
                              <p:cond delay="0"/>
                            </p:stCondLst>
                            <p:childTnLst>
                              <p:par>
                                <p:cTn id="38" presetID="2" presetClass="mediacall" presetSubtype="0" fill="hold" nodeType="clickEffect">
                                  <p:stCondLst>
                                    <p:cond delay="0"/>
                                  </p:stCondLst>
                                  <p:childTnLst>
                                    <p:cmd type="call" cmd="togglePause">
                                      <p:cBhvr>
                                        <p:cTn id="39" dur="1" fill="hold"/>
                                        <p:tgtEl>
                                          <p:spTgt spid="5"/>
                                        </p:tgtEl>
                                      </p:cBhvr>
                                    </p:cmd>
                                  </p:childTnLst>
                                </p:cTn>
                              </p:par>
                            </p:childTnLst>
                          </p:cTn>
                        </p:par>
                      </p:childTnLst>
                    </p:cTn>
                  </p:par>
                </p:childTnLst>
              </p:cTn>
              <p:nextCondLst>
                <p:cond evt="onClick" delay="0">
                  <p:tgtEl>
                    <p:spTgt spid="5"/>
                  </p:tgtEl>
                </p:cond>
              </p:nextCondLst>
            </p:seq>
          </p:childTnLst>
        </p:cTn>
      </p:par>
    </p:tnLst>
    <p:bldLst>
      <p:bldP spid="8" grpId="0" animBg="1"/>
      <p:bldP spid="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716D9-73C7-E6DA-3268-D1EDB3D50E54}"/>
              </a:ext>
            </a:extLst>
          </p:cNvPr>
          <p:cNvSpPr>
            <a:spLocks noGrp="1"/>
          </p:cNvSpPr>
          <p:nvPr>
            <p:ph type="title"/>
          </p:nvPr>
        </p:nvSpPr>
        <p:spPr/>
        <p:txBody>
          <a:bodyPr>
            <a:normAutofit/>
          </a:bodyPr>
          <a:lstStyle/>
          <a:p>
            <a:r>
              <a:rPr lang="en-US" sz="5400" b="1" dirty="0">
                <a:solidFill>
                  <a:srgbClr val="C00000"/>
                </a:solidFill>
              </a:rPr>
              <a:t>Frontline Supervisors</a:t>
            </a:r>
          </a:p>
        </p:txBody>
      </p:sp>
      <p:sp>
        <p:nvSpPr>
          <p:cNvPr id="3" name="Content Placeholder 2">
            <a:extLst>
              <a:ext uri="{FF2B5EF4-FFF2-40B4-BE49-F238E27FC236}">
                <a16:creationId xmlns:a16="http://schemas.microsoft.com/office/drawing/2014/main" id="{7D920546-4A99-CE75-C467-3F49FBD21C87}"/>
              </a:ext>
            </a:extLst>
          </p:cNvPr>
          <p:cNvSpPr>
            <a:spLocks noGrp="1"/>
          </p:cNvSpPr>
          <p:nvPr>
            <p:ph idx="1"/>
          </p:nvPr>
        </p:nvSpPr>
        <p:spPr/>
        <p:txBody>
          <a:bodyPr>
            <a:normAutofit/>
          </a:bodyPr>
          <a:lstStyle/>
          <a:p>
            <a:r>
              <a:rPr lang="en-US" sz="2800" dirty="0"/>
              <a:t>Are the only ones who know all the work is being done correctly and on time</a:t>
            </a:r>
          </a:p>
          <a:p>
            <a:r>
              <a:rPr lang="en-US" sz="2800" dirty="0"/>
              <a:t>Or they know the work isn’t being done correctly and on time…and they are taking the steps necessary to correct the situation.</a:t>
            </a:r>
          </a:p>
          <a:p>
            <a:r>
              <a:rPr lang="en-US" sz="2800" dirty="0"/>
              <a:t>Oversee person-centered service plan implementation</a:t>
            </a:r>
          </a:p>
          <a:p>
            <a:r>
              <a:rPr lang="en-US" sz="2800" dirty="0"/>
              <a:t>Provide ongoing training</a:t>
            </a:r>
          </a:p>
          <a:p>
            <a:r>
              <a:rPr lang="en-US" sz="2800" dirty="0"/>
              <a:t>Can make or break a team</a:t>
            </a:r>
          </a:p>
        </p:txBody>
      </p:sp>
    </p:spTree>
    <p:extLst>
      <p:ext uri="{BB962C8B-B14F-4D97-AF65-F5344CB8AC3E}">
        <p14:creationId xmlns:p14="http://schemas.microsoft.com/office/powerpoint/2010/main" val="242129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FF21D-A364-9064-8F59-4A967DAC7EBA}"/>
              </a:ext>
            </a:extLst>
          </p:cNvPr>
          <p:cNvSpPr>
            <a:spLocks noGrp="1"/>
          </p:cNvSpPr>
          <p:nvPr>
            <p:ph type="title"/>
          </p:nvPr>
        </p:nvSpPr>
        <p:spPr>
          <a:xfrm>
            <a:off x="2895600" y="452712"/>
            <a:ext cx="8610600" cy="1293028"/>
          </a:xfrm>
        </p:spPr>
        <p:txBody>
          <a:bodyPr/>
          <a:lstStyle/>
          <a:p>
            <a:r>
              <a:rPr lang="en-US" dirty="0"/>
              <a:t>It’s a lie</a:t>
            </a:r>
          </a:p>
        </p:txBody>
      </p:sp>
      <p:sp>
        <p:nvSpPr>
          <p:cNvPr id="3" name="Content Placeholder 2">
            <a:extLst>
              <a:ext uri="{FF2B5EF4-FFF2-40B4-BE49-F238E27FC236}">
                <a16:creationId xmlns:a16="http://schemas.microsoft.com/office/drawing/2014/main" id="{5B69C3BB-3372-8E96-1E40-88BCB3CEDFDD}"/>
              </a:ext>
            </a:extLst>
          </p:cNvPr>
          <p:cNvSpPr>
            <a:spLocks noGrp="1"/>
          </p:cNvSpPr>
          <p:nvPr>
            <p:ph idx="1"/>
          </p:nvPr>
        </p:nvSpPr>
        <p:spPr/>
        <p:txBody>
          <a:bodyPr/>
          <a:lstStyle/>
          <a:p>
            <a:pPr marL="0" indent="0">
              <a:buNone/>
            </a:pPr>
            <a:br>
              <a:rPr lang="en-US" dirty="0"/>
            </a:br>
            <a:endParaRPr lang="en-US" dirty="0"/>
          </a:p>
        </p:txBody>
      </p:sp>
      <p:pic>
        <p:nvPicPr>
          <p:cNvPr id="5" name="Picture 4">
            <a:extLst>
              <a:ext uri="{FF2B5EF4-FFF2-40B4-BE49-F238E27FC236}">
                <a16:creationId xmlns:a16="http://schemas.microsoft.com/office/drawing/2014/main" id="{087BC48E-B060-0A65-144A-A27C1C2A1F7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556" r="98519">
                        <a14:foregroundMark x1="6481" y1="16759" x2="6481" y2="16759"/>
                        <a14:foregroundMark x1="2407" y1="32500" x2="2407" y2="32500"/>
                        <a14:foregroundMark x1="1296" y1="73519" x2="1296" y2="73519"/>
                        <a14:foregroundMark x1="648" y1="36019" x2="648" y2="36019"/>
                        <a14:foregroundMark x1="82685" y1="28796" x2="82685" y2="28796"/>
                        <a14:foregroundMark x1="74722" y1="24537" x2="74722" y2="24537"/>
                        <a14:foregroundMark x1="66759" y1="25926" x2="66759" y2="25926"/>
                        <a14:foregroundMark x1="89722" y1="27778" x2="89722" y2="27778"/>
                        <a14:foregroundMark x1="93981" y1="25556" x2="93981" y2="25556"/>
                        <a14:foregroundMark x1="96296" y1="32037" x2="96296" y2="32037"/>
                        <a14:foregroundMark x1="95741" y1="42315" x2="95741" y2="42315"/>
                        <a14:foregroundMark x1="91481" y1="56296" x2="91481" y2="56296"/>
                        <a14:foregroundMark x1="70741" y1="75185" x2="70741" y2="75185"/>
                        <a14:foregroundMark x1="73056" y1="77315" x2="73056" y2="77315"/>
                        <a14:foregroundMark x1="77963" y1="51481" x2="77963" y2="51481"/>
                        <a14:foregroundMark x1="77407" y1="71667" x2="77407" y2="71667"/>
                        <a14:foregroundMark x1="88796" y1="61019" x2="88796" y2="61019"/>
                        <a14:foregroundMark x1="96852" y1="16296" x2="96852" y2="16296"/>
                        <a14:foregroundMark x1="98519" y1="16296" x2="98519" y2="16296"/>
                      </a14:backgroundRemoval>
                    </a14:imgEffect>
                  </a14:imgLayer>
                </a14:imgProps>
              </a:ext>
              <a:ext uri="{28A0092B-C50C-407E-A947-70E740481C1C}">
                <a14:useLocalDpi xmlns:a14="http://schemas.microsoft.com/office/drawing/2010/main" val="0"/>
              </a:ext>
            </a:extLst>
          </a:blip>
          <a:stretch>
            <a:fillRect/>
          </a:stretch>
        </p:blipFill>
        <p:spPr>
          <a:xfrm>
            <a:off x="2258440" y="777622"/>
            <a:ext cx="6858000" cy="6858000"/>
          </a:xfrm>
          <a:prstGeom prst="rect">
            <a:avLst/>
          </a:prstGeom>
        </p:spPr>
      </p:pic>
    </p:spTree>
    <p:extLst>
      <p:ext uri="{BB962C8B-B14F-4D97-AF65-F5344CB8AC3E}">
        <p14:creationId xmlns:p14="http://schemas.microsoft.com/office/powerpoint/2010/main" val="412619954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A9C6218D-FE95-2DC4-3926-2DE6F66908F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74176" y="2484445"/>
            <a:ext cx="4024313" cy="4024313"/>
          </a:xfrm>
        </p:spPr>
      </p:pic>
      <p:sp>
        <p:nvSpPr>
          <p:cNvPr id="2" name="Title 1">
            <a:extLst>
              <a:ext uri="{FF2B5EF4-FFF2-40B4-BE49-F238E27FC236}">
                <a16:creationId xmlns:a16="http://schemas.microsoft.com/office/drawing/2014/main" id="{34A72576-7231-DB15-AB86-19DC58D4FDC5}"/>
              </a:ext>
            </a:extLst>
          </p:cNvPr>
          <p:cNvSpPr>
            <a:spLocks noGrp="1"/>
          </p:cNvSpPr>
          <p:nvPr>
            <p:ph type="title"/>
          </p:nvPr>
        </p:nvSpPr>
        <p:spPr>
          <a:xfrm>
            <a:off x="-391886" y="1700545"/>
            <a:ext cx="8610600" cy="1293028"/>
          </a:xfrm>
        </p:spPr>
        <p:txBody>
          <a:bodyPr/>
          <a:lstStyle/>
          <a:p>
            <a:r>
              <a:rPr lang="en-US" b="1" dirty="0">
                <a:solidFill>
                  <a:srgbClr val="C00000"/>
                </a:solidFill>
              </a:rPr>
              <a:t>MYTH #8 - DSPs are the most important staff</a:t>
            </a:r>
          </a:p>
        </p:txBody>
      </p:sp>
    </p:spTree>
    <p:extLst>
      <p:ext uri="{BB962C8B-B14F-4D97-AF65-F5344CB8AC3E}">
        <p14:creationId xmlns:p14="http://schemas.microsoft.com/office/powerpoint/2010/main" val="71402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4"/>
                                        </p:tgtEl>
                                        <p:attrNameLst>
                                          <p:attrName>ppt_w</p:attrName>
                                        </p:attrNameLst>
                                      </p:cBhvr>
                                      <p:tavLst>
                                        <p:tav tm="0">
                                          <p:val>
                                            <p:strVal val="ppt_w"/>
                                          </p:val>
                                        </p:tav>
                                        <p:tav tm="100000">
                                          <p:val>
                                            <p:fltVal val="0"/>
                                          </p:val>
                                        </p:tav>
                                      </p:tavLst>
                                    </p:anim>
                                    <p:anim calcmode="lin" valueType="num">
                                      <p:cBhvr>
                                        <p:cTn id="7" dur="500"/>
                                        <p:tgtEl>
                                          <p:spTgt spid="4"/>
                                        </p:tgtEl>
                                        <p:attrNameLst>
                                          <p:attrName>ppt_h</p:attrName>
                                        </p:attrNameLst>
                                      </p:cBhvr>
                                      <p:tavLst>
                                        <p:tav tm="0">
                                          <p:val>
                                            <p:strVal val="ppt_h"/>
                                          </p:val>
                                        </p:tav>
                                        <p:tav tm="100000">
                                          <p:val>
                                            <p:fltVal val="0"/>
                                          </p:val>
                                        </p:tav>
                                      </p:tavLst>
                                    </p:anim>
                                    <p:animEffect transition="out" filter="fade">
                                      <p:cBhvr>
                                        <p:cTn id="8" dur="500"/>
                                        <p:tgtEl>
                                          <p:spTgt spid="4"/>
                                        </p:tgtEl>
                                      </p:cBhvr>
                                    </p:animEffect>
                                    <p:anim calcmode="lin" valueType="num">
                                      <p:cBhvr>
                                        <p:cTn id="9" dur="500"/>
                                        <p:tgtEl>
                                          <p:spTgt spid="4"/>
                                        </p:tgtEl>
                                        <p:attrNameLst>
                                          <p:attrName>ppt_x</p:attrName>
                                        </p:attrNameLst>
                                      </p:cBhvr>
                                      <p:tavLst>
                                        <p:tav tm="0">
                                          <p:val>
                                            <p:strVal val="ppt_x"/>
                                          </p:val>
                                        </p:tav>
                                        <p:tav tm="100000">
                                          <p:val>
                                            <p:fltVal val="0.5"/>
                                          </p:val>
                                        </p:tav>
                                      </p:tavLst>
                                    </p:anim>
                                    <p:anim calcmode="lin" valueType="num">
                                      <p:cBhvr>
                                        <p:cTn id="10" dur="500"/>
                                        <p:tgtEl>
                                          <p:spTgt spid="4"/>
                                        </p:tgtEl>
                                        <p:attrNameLst>
                                          <p:attrName>ppt_y</p:attrName>
                                        </p:attrNameLst>
                                      </p:cBhvr>
                                      <p:tavLst>
                                        <p:tav tm="0">
                                          <p:val>
                                            <p:strVal val="ppt_y"/>
                                          </p:val>
                                        </p:tav>
                                        <p:tav tm="100000">
                                          <p:val>
                                            <p:fltVal val="0.5"/>
                                          </p:val>
                                        </p:tav>
                                      </p:tavLst>
                                    </p:anim>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4A097-0A4F-1CBD-6BBE-07E3C877BE05}"/>
              </a:ext>
            </a:extLst>
          </p:cNvPr>
          <p:cNvSpPr>
            <a:spLocks noGrp="1"/>
          </p:cNvSpPr>
          <p:nvPr>
            <p:ph idx="1"/>
          </p:nvPr>
        </p:nvSpPr>
        <p:spPr>
          <a:xfrm>
            <a:off x="685800" y="2238103"/>
            <a:ext cx="10820400" cy="4024125"/>
          </a:xfrm>
        </p:spPr>
        <p:txBody>
          <a:bodyPr/>
          <a:lstStyle/>
          <a:p>
            <a:pPr marL="0" indent="0">
              <a:buNone/>
            </a:pPr>
            <a:r>
              <a:rPr lang="en-US" dirty="0"/>
              <a:t> </a:t>
            </a:r>
          </a:p>
        </p:txBody>
      </p:sp>
      <p:pic>
        <p:nvPicPr>
          <p:cNvPr id="5" name="Picture 4">
            <a:extLst>
              <a:ext uri="{FF2B5EF4-FFF2-40B4-BE49-F238E27FC236}">
                <a16:creationId xmlns:a16="http://schemas.microsoft.com/office/drawing/2014/main" id="{80B2F681-A9D2-752A-F44C-BA9C451FFF3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429" b="95714" l="4889" r="98889">
                        <a14:foregroundMark x1="40556" y1="8143" x2="40556" y2="8143"/>
                        <a14:foregroundMark x1="54000" y1="6000" x2="54000" y2="6000"/>
                        <a14:foregroundMark x1="50778" y1="4714" x2="50778" y2="4714"/>
                        <a14:foregroundMark x1="54778" y1="3857" x2="54778" y2="3857"/>
                        <a14:foregroundMark x1="14333" y1="41429" x2="14333" y2="41429"/>
                        <a14:foregroundMark x1="7000" y1="59143" x2="7000" y2="59143"/>
                        <a14:foregroundMark x1="4889" y1="82143" x2="4889" y2="82143"/>
                        <a14:foregroundMark x1="27778" y1="91714" x2="27778" y2="91714"/>
                        <a14:foregroundMark x1="9333" y1="46286" x2="9333" y2="46286"/>
                        <a14:foregroundMark x1="13000" y1="49571" x2="13000" y2="49571"/>
                        <a14:foregroundMark x1="8556" y1="51571" x2="8556" y2="51571"/>
                        <a14:foregroundMark x1="11111" y1="54143" x2="11111" y2="54143"/>
                        <a14:foregroundMark x1="15889" y1="40143" x2="15889" y2="40143"/>
                        <a14:foregroundMark x1="12111" y1="39571" x2="12111" y2="39571"/>
                        <a14:foregroundMark x1="53111" y1="91143" x2="53111" y2="91143"/>
                        <a14:foregroundMark x1="58778" y1="93429" x2="58778" y2="93429"/>
                        <a14:foregroundMark x1="27778" y1="94000" x2="27778" y2="94000"/>
                        <a14:foregroundMark x1="91444" y1="51429" x2="91444" y2="51429"/>
                        <a14:foregroundMark x1="95333" y1="50571" x2="95333" y2="50571"/>
                        <a14:foregroundMark x1="98889" y1="50143" x2="98889" y2="50143"/>
                        <a14:foregroundMark x1="92333" y1="95000" x2="92333" y2="95000"/>
                        <a14:foregroundMark x1="74556" y1="94429" x2="74556" y2="94429"/>
                        <a14:foregroundMark x1="74667" y1="94857" x2="74667" y2="94857"/>
                        <a14:foregroundMark x1="26889" y1="95714" x2="26889" y2="95714"/>
                      </a14:backgroundRemoval>
                    </a14:imgEffect>
                  </a14:imgLayer>
                </a14:imgProps>
              </a:ext>
              <a:ext uri="{28A0092B-C50C-407E-A947-70E740481C1C}">
                <a14:useLocalDpi xmlns:a14="http://schemas.microsoft.com/office/drawing/2010/main" val="0"/>
              </a:ext>
            </a:extLst>
          </a:blip>
          <a:stretch>
            <a:fillRect/>
          </a:stretch>
        </p:blipFill>
        <p:spPr>
          <a:xfrm>
            <a:off x="449573" y="1153885"/>
            <a:ext cx="6832971" cy="5314534"/>
          </a:xfrm>
          <a:prstGeom prst="rect">
            <a:avLst/>
          </a:prstGeom>
        </p:spPr>
      </p:pic>
      <p:sp>
        <p:nvSpPr>
          <p:cNvPr id="8" name="Speech Bubble: Rectangle with Corners Rounded 7">
            <a:extLst>
              <a:ext uri="{FF2B5EF4-FFF2-40B4-BE49-F238E27FC236}">
                <a16:creationId xmlns:a16="http://schemas.microsoft.com/office/drawing/2014/main" id="{1098CEE7-3CE5-6608-F234-52FAA518027C}"/>
              </a:ext>
            </a:extLst>
          </p:cNvPr>
          <p:cNvSpPr/>
          <p:nvPr/>
        </p:nvSpPr>
        <p:spPr>
          <a:xfrm>
            <a:off x="7173686" y="511629"/>
            <a:ext cx="4800600" cy="2699657"/>
          </a:xfrm>
          <a:prstGeom prst="wedgeRoundRectCallout">
            <a:avLst>
              <a:gd name="adj1" fmla="val -72307"/>
              <a:gd name="adj2" fmla="val 3346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dirty="0"/>
              <a:t>Is it even possible for providers to solve their operational and service delivery problems?</a:t>
            </a:r>
          </a:p>
        </p:txBody>
      </p:sp>
    </p:spTree>
    <p:extLst>
      <p:ext uri="{BB962C8B-B14F-4D97-AF65-F5344CB8AC3E}">
        <p14:creationId xmlns:p14="http://schemas.microsoft.com/office/powerpoint/2010/main" val="217026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448BF2-0C2B-5899-2B61-69CB788D078B}"/>
              </a:ext>
            </a:extLst>
          </p:cNvPr>
          <p:cNvSpPr>
            <a:spLocks noGrp="1"/>
          </p:cNvSpPr>
          <p:nvPr>
            <p:ph idx="1"/>
          </p:nvPr>
        </p:nvSpPr>
        <p:spPr>
          <a:xfrm>
            <a:off x="370114" y="1513298"/>
            <a:ext cx="11702141" cy="4024125"/>
          </a:xfrm>
        </p:spPr>
        <p:txBody>
          <a:bodyPr/>
          <a:lstStyle/>
          <a:p>
            <a:pPr marL="0" indent="0" algn="l" fontAlgn="auto">
              <a:buNone/>
            </a:pPr>
            <a:r>
              <a:rPr lang="en-US" sz="3200" b="0" i="0" dirty="0">
                <a:effectLst/>
                <a:highlight>
                  <a:srgbClr val="FFFFFF"/>
                </a:highlight>
              </a:rPr>
              <a:t>“Solvable problems are the ones where you have disagreements about very specific issues. They're more about what someone did or didn't do. Sort of more superficial, rather than differences in values.</a:t>
            </a:r>
          </a:p>
          <a:p>
            <a:pPr marL="0" indent="0" algn="l" fontAlgn="auto">
              <a:buNone/>
            </a:pPr>
            <a:endParaRPr lang="en-US" sz="3200" b="0" i="0" dirty="0">
              <a:effectLst/>
              <a:highlight>
                <a:srgbClr val="FFFFFF"/>
              </a:highlight>
            </a:endParaRPr>
          </a:p>
          <a:p>
            <a:pPr marL="0" indent="0" algn="ctr" fontAlgn="auto">
              <a:buNone/>
            </a:pPr>
            <a:r>
              <a:rPr lang="en-US" sz="4000" b="1" i="0" dirty="0">
                <a:solidFill>
                  <a:srgbClr val="C00000"/>
                </a:solidFill>
                <a:effectLst/>
                <a:highlight>
                  <a:srgbClr val="FFFFFF"/>
                </a:highlight>
              </a:rPr>
              <a:t>Having different values is what creates </a:t>
            </a:r>
          </a:p>
          <a:p>
            <a:pPr marL="0" indent="0" algn="ctr" fontAlgn="auto">
              <a:buNone/>
            </a:pPr>
            <a:r>
              <a:rPr lang="en-US" sz="4000" b="1" i="0" dirty="0">
                <a:solidFill>
                  <a:srgbClr val="C00000"/>
                </a:solidFill>
                <a:effectLst/>
                <a:highlight>
                  <a:srgbClr val="FFFFFF"/>
                </a:highlight>
              </a:rPr>
              <a:t>unsolvable problems.”</a:t>
            </a:r>
          </a:p>
          <a:p>
            <a:endParaRPr lang="en-US" dirty="0"/>
          </a:p>
        </p:txBody>
      </p:sp>
      <p:sp>
        <p:nvSpPr>
          <p:cNvPr id="4" name="TextBox 3">
            <a:extLst>
              <a:ext uri="{FF2B5EF4-FFF2-40B4-BE49-F238E27FC236}">
                <a16:creationId xmlns:a16="http://schemas.microsoft.com/office/drawing/2014/main" id="{83CB64C6-0CE2-AA73-800D-FA7E64EC91DB}"/>
              </a:ext>
            </a:extLst>
          </p:cNvPr>
          <p:cNvSpPr txBox="1"/>
          <p:nvPr/>
        </p:nvSpPr>
        <p:spPr>
          <a:xfrm>
            <a:off x="6477000" y="5537423"/>
            <a:ext cx="5018314" cy="646331"/>
          </a:xfrm>
          <a:prstGeom prst="rect">
            <a:avLst/>
          </a:prstGeom>
          <a:noFill/>
        </p:spPr>
        <p:txBody>
          <a:bodyPr wrap="square" rtlCol="0">
            <a:spAutoFit/>
          </a:bodyPr>
          <a:lstStyle/>
          <a:p>
            <a:pPr algn="r"/>
            <a:r>
              <a:rPr lang="en-US" dirty="0"/>
              <a:t>~Dr. Raghav Suri – Innovative Leader and Strategic Psychologist</a:t>
            </a:r>
          </a:p>
        </p:txBody>
      </p:sp>
    </p:spTree>
    <p:extLst>
      <p:ext uri="{BB962C8B-B14F-4D97-AF65-F5344CB8AC3E}">
        <p14:creationId xmlns:p14="http://schemas.microsoft.com/office/powerpoint/2010/main" val="628690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p:cTn id="11"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3"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2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609356" y="2657285"/>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554439" y="251771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931504" y="93145"/>
            <a:ext cx="4164496" cy="2564140"/>
          </a:xfrm>
          <a:prstGeom prst="wedgeRoundRectCallout">
            <a:avLst>
              <a:gd name="adj1" fmla="val -65225"/>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400" dirty="0"/>
              <a:t>YES! All of our problems are solvable! </a:t>
            </a:r>
          </a:p>
        </p:txBody>
      </p:sp>
      <p:pic>
        <p:nvPicPr>
          <p:cNvPr id="10" name="Content Placeholder 4">
            <a:extLst>
              <a:ext uri="{FF2B5EF4-FFF2-40B4-BE49-F238E27FC236}">
                <a16:creationId xmlns:a16="http://schemas.microsoft.com/office/drawing/2014/main" id="{24107691-624D-7F66-060A-BF01907D9A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286" b="98429" l="10000" r="90000">
                        <a14:foregroundMark x1="53111" y1="6429" x2="53111" y2="6429"/>
                        <a14:foregroundMark x1="32444" y1="18429" x2="32444" y2="18429"/>
                        <a14:foregroundMark x1="31444" y1="22857" x2="31444" y2="22857"/>
                        <a14:foregroundMark x1="73333" y1="22571" x2="73333" y2="22571"/>
                        <a14:foregroundMark x1="73333" y1="17000" x2="73333" y2="17000"/>
                        <a14:foregroundMark x1="20556" y1="92714" x2="20556" y2="92714"/>
                        <a14:foregroundMark x1="21889" y1="98429" x2="21889" y2="98429"/>
                        <a14:foregroundMark x1="51333" y1="2286" x2="51333" y2="2286"/>
                        <a14:foregroundMark x1="52111" y1="16571" x2="52111" y2="16571"/>
                        <a14:foregroundMark x1="54222" y1="14143" x2="54222" y2="14143"/>
                        <a14:foregroundMark x1="53444" y1="12429" x2="53444" y2="12429"/>
                        <a14:foregroundMark x1="52667" y1="16571" x2="52667" y2="16571"/>
                        <a14:foregroundMark x1="52667" y1="17714" x2="52667" y2="17714"/>
                      </a14:backgroundRemoval>
                    </a14:imgEffect>
                  </a14:imgLayer>
                </a14:imgProps>
              </a:ext>
              <a:ext uri="{28A0092B-C50C-407E-A947-70E740481C1C}">
                <a14:useLocalDpi xmlns:a14="http://schemas.microsoft.com/office/drawing/2010/main" val="0"/>
              </a:ext>
            </a:extLst>
          </a:blip>
          <a:stretch>
            <a:fillRect/>
          </a:stretch>
        </p:blipFill>
        <p:spPr>
          <a:xfrm>
            <a:off x="6903895" y="2548678"/>
            <a:ext cx="5174116" cy="4024313"/>
          </a:xfrm>
          <a:prstGeom prst="rect">
            <a:avLst/>
          </a:prstGeom>
        </p:spPr>
      </p:pic>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11"/>
          <a:stretch>
            <a:fillRect/>
          </a:stretch>
        </p:blipFill>
        <p:spPr>
          <a:xfrm>
            <a:off x="2522923" y="4757642"/>
            <a:ext cx="1284190" cy="1284190"/>
          </a:xfrm>
          <a:prstGeom prst="rect">
            <a:avLst/>
          </a:prstGeom>
        </p:spPr>
      </p:pic>
    </p:spTree>
    <p:extLst>
      <p:ext uri="{BB962C8B-B14F-4D97-AF65-F5344CB8AC3E}">
        <p14:creationId xmlns:p14="http://schemas.microsoft.com/office/powerpoint/2010/main" val="176192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5" presetClass="path" presetSubtype="0" accel="50000" decel="50000" fill="hold" nodeType="clickEffect">
                                  <p:stCondLst>
                                    <p:cond delay="0"/>
                                  </p:stCondLst>
                                  <p:childTnLst>
                                    <p:animMotion origin="layout" path="M 0 0 L -0.25 0 E" pathEditMode="relative" ptsTypes="">
                                      <p:cBhvr>
                                        <p:cTn id="25" dur="2000" fill="hold"/>
                                        <p:tgtEl>
                                          <p:spTgt spid="10"/>
                                        </p:tgtEl>
                                        <p:attrNameLst>
                                          <p:attrName>ppt_x</p:attrName>
                                          <p:attrName>ppt_y</p:attrName>
                                        </p:attrNameLst>
                                      </p:cBhvr>
                                    </p:animMotion>
                                  </p:childTnLst>
                                </p:cTn>
                              </p:par>
                            </p:childTnLst>
                          </p:cTn>
                        </p:par>
                      </p:childTnLst>
                    </p:cTn>
                  </p:par>
                  <p:par>
                    <p:cTn id="26" fill="hold">
                      <p:stCondLst>
                        <p:cond delay="indefinite"/>
                      </p:stCondLst>
                      <p:childTnLst>
                        <p:par>
                          <p:cTn id="27" fill="hold">
                            <p:stCondLst>
                              <p:cond delay="0"/>
                            </p:stCondLst>
                            <p:childTnLst>
                              <p:par>
                                <p:cTn id="28" presetID="1" presetClass="mediacall" presetSubtype="0" fill="hold" nodeType="clickEffect">
                                  <p:stCondLst>
                                    <p:cond delay="0"/>
                                  </p:stCondLst>
                                  <p:childTnLst>
                                    <p:cmd type="call" cmd="playFrom(0.0)">
                                      <p:cBhvr>
                                        <p:cTn id="29" dur="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0" fill="hold" display="0">
                  <p:stCondLst>
                    <p:cond delay="indefinite"/>
                  </p:stCondLst>
                </p:cTn>
                <p:tgtEl>
                  <p:spTgt spid="2"/>
                </p:tgtEl>
              </p:cMediaNode>
            </p:video>
            <p:seq concurrent="1" nextAc="seek">
              <p:cTn id="31" restart="whenNotActive" fill="hold" evtFilter="cancelBubble" nodeType="interactiveSeq">
                <p:stCondLst>
                  <p:cond evt="onClick" delay="0">
                    <p:tgtEl>
                      <p:spTgt spid="2"/>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27E6552-E20C-C41B-38E0-889BBF8915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9127" y="2714676"/>
            <a:ext cx="4024313" cy="4024313"/>
          </a:xfrm>
          <a:prstGeom prst="rect">
            <a:avLst/>
          </a:prstGeom>
        </p:spPr>
      </p:pic>
      <p:sp>
        <p:nvSpPr>
          <p:cNvPr id="2" name="Title 1">
            <a:extLst>
              <a:ext uri="{FF2B5EF4-FFF2-40B4-BE49-F238E27FC236}">
                <a16:creationId xmlns:a16="http://schemas.microsoft.com/office/drawing/2014/main" id="{7A1F3264-FDFD-8FD5-FAB9-65D399C11687}"/>
              </a:ext>
            </a:extLst>
          </p:cNvPr>
          <p:cNvSpPr>
            <a:spLocks noGrp="1"/>
          </p:cNvSpPr>
          <p:nvPr>
            <p:ph type="title"/>
          </p:nvPr>
        </p:nvSpPr>
        <p:spPr>
          <a:xfrm>
            <a:off x="0" y="1584934"/>
            <a:ext cx="8610600" cy="1293028"/>
          </a:xfrm>
        </p:spPr>
        <p:txBody>
          <a:bodyPr/>
          <a:lstStyle/>
          <a:p>
            <a:r>
              <a:rPr lang="en-US" b="1" dirty="0">
                <a:solidFill>
                  <a:srgbClr val="C00000"/>
                </a:solidFill>
              </a:rPr>
              <a:t>Myth #9 – Our problems are not solvable</a:t>
            </a:r>
          </a:p>
        </p:txBody>
      </p:sp>
    </p:spTree>
    <p:extLst>
      <p:ext uri="{BB962C8B-B14F-4D97-AF65-F5344CB8AC3E}">
        <p14:creationId xmlns:p14="http://schemas.microsoft.com/office/powerpoint/2010/main" val="541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anim calcmode="lin" valueType="num">
                                      <p:cBhvr>
                                        <p:cTn id="9" dur="500"/>
                                        <p:tgtEl>
                                          <p:spTgt spid="5"/>
                                        </p:tgtEl>
                                        <p:attrNameLst>
                                          <p:attrName>ppt_x</p:attrName>
                                        </p:attrNameLst>
                                      </p:cBhvr>
                                      <p:tavLst>
                                        <p:tav tm="0">
                                          <p:val>
                                            <p:strVal val="ppt_x"/>
                                          </p:val>
                                        </p:tav>
                                        <p:tav tm="100000">
                                          <p:val>
                                            <p:fltVal val="0.5"/>
                                          </p:val>
                                        </p:tav>
                                      </p:tavLst>
                                    </p:anim>
                                    <p:anim calcmode="lin" valueType="num">
                                      <p:cBhvr>
                                        <p:cTn id="10" dur="500"/>
                                        <p:tgtEl>
                                          <p:spTgt spid="5"/>
                                        </p:tgtEl>
                                        <p:attrNameLst>
                                          <p:attrName>ppt_y</p:attrName>
                                        </p:attrNameLst>
                                      </p:cBhvr>
                                      <p:tavLst>
                                        <p:tav tm="0">
                                          <p:val>
                                            <p:strVal val="ppt_y"/>
                                          </p:val>
                                        </p:tav>
                                        <p:tav tm="100000">
                                          <p:val>
                                            <p:fltVal val="0.5"/>
                                          </p:val>
                                        </p:tav>
                                      </p:tavLst>
                                    </p:anim>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4415D14-C784-639E-524A-27DB2F3A8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630" y="1075817"/>
            <a:ext cx="11760740" cy="5782183"/>
          </a:xfrm>
          <a:prstGeom prst="rect">
            <a:avLst/>
          </a:prstGeom>
        </p:spPr>
      </p:pic>
      <p:sp>
        <p:nvSpPr>
          <p:cNvPr id="2" name="Oval 1">
            <a:extLst>
              <a:ext uri="{FF2B5EF4-FFF2-40B4-BE49-F238E27FC236}">
                <a16:creationId xmlns:a16="http://schemas.microsoft.com/office/drawing/2014/main" id="{E90620D2-264D-50FE-8182-AE3782682B32}"/>
              </a:ext>
            </a:extLst>
          </p:cNvPr>
          <p:cNvSpPr/>
          <p:nvPr/>
        </p:nvSpPr>
        <p:spPr>
          <a:xfrm>
            <a:off x="7680476" y="3516086"/>
            <a:ext cx="1996924" cy="990600"/>
          </a:xfrm>
          <a:prstGeom prst="ellipse">
            <a:avLst/>
          </a:prstGeom>
          <a:solidFill>
            <a:srgbClr val="FFFF00"/>
          </a:solidFill>
          <a:ln>
            <a:solidFill>
              <a:srgbClr val="FFFF00"/>
            </a:solidFill>
          </a:ln>
          <a:effectLst>
            <a:glow rad="228600">
              <a:srgbClr val="FFFF00">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C0C287E9-9A19-C7D6-8C53-33EDD4D07EF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6903957" y="1723847"/>
            <a:ext cx="2773443" cy="2157121"/>
          </a:xfrm>
          <a:prstGeom prst="rect">
            <a:avLst/>
          </a:prstGeom>
          <a:effectLst>
            <a:glow rad="101600">
              <a:srgbClr val="FFFF00">
                <a:alpha val="60000"/>
              </a:srgbClr>
            </a:glow>
          </a:effectLst>
        </p:spPr>
      </p:pic>
      <p:pic>
        <p:nvPicPr>
          <p:cNvPr id="3" name="Picture 2">
            <a:extLst>
              <a:ext uri="{FF2B5EF4-FFF2-40B4-BE49-F238E27FC236}">
                <a16:creationId xmlns:a16="http://schemas.microsoft.com/office/drawing/2014/main" id="{D480D7DE-1385-8753-E094-7C9044A9224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3429" b="98000" l="10000" r="90000">
                        <a14:foregroundMark x1="53111" y1="12857" x2="53111" y2="12857"/>
                        <a14:foregroundMark x1="55111" y1="3857" x2="55111" y2="3857"/>
                        <a14:foregroundMark x1="59000" y1="93429" x2="59000" y2="93429"/>
                        <a14:foregroundMark x1="51556" y1="94714" x2="51556" y2="94714"/>
                        <a14:foregroundMark x1="49556" y1="96000" x2="49556" y2="96000"/>
                        <a14:foregroundMark x1="49111" y1="98000" x2="49111" y2="98000"/>
                      </a14:backgroundRemoval>
                    </a14:imgEffect>
                  </a14:imgLayer>
                </a14:imgProps>
              </a:ext>
              <a:ext uri="{28A0092B-C50C-407E-A947-70E740481C1C}">
                <a14:useLocalDpi xmlns:a14="http://schemas.microsoft.com/office/drawing/2010/main" val="0"/>
              </a:ext>
            </a:extLst>
          </a:blip>
          <a:stretch>
            <a:fillRect/>
          </a:stretch>
        </p:blipFill>
        <p:spPr>
          <a:xfrm>
            <a:off x="7680476" y="1608137"/>
            <a:ext cx="2922210" cy="2272831"/>
          </a:xfrm>
          <a:prstGeom prst="rect">
            <a:avLst/>
          </a:prstGeom>
          <a:effectLst>
            <a:glow rad="101600">
              <a:srgbClr val="FFFF00">
                <a:alpha val="60000"/>
              </a:srgbClr>
            </a:glow>
          </a:effectLst>
        </p:spPr>
      </p:pic>
    </p:spTree>
    <p:extLst>
      <p:ext uri="{BB962C8B-B14F-4D97-AF65-F5344CB8AC3E}">
        <p14:creationId xmlns:p14="http://schemas.microsoft.com/office/powerpoint/2010/main" val="179802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74A097-0A4F-1CBD-6BBE-07E3C877BE05}"/>
              </a:ext>
            </a:extLst>
          </p:cNvPr>
          <p:cNvSpPr>
            <a:spLocks noGrp="1"/>
          </p:cNvSpPr>
          <p:nvPr>
            <p:ph idx="1"/>
          </p:nvPr>
        </p:nvSpPr>
        <p:spPr>
          <a:xfrm>
            <a:off x="685800" y="2238103"/>
            <a:ext cx="10820400" cy="4024125"/>
          </a:xfrm>
        </p:spPr>
        <p:txBody>
          <a:bodyPr/>
          <a:lstStyle/>
          <a:p>
            <a:pPr marL="0" indent="0">
              <a:buNone/>
            </a:pPr>
            <a:r>
              <a:rPr lang="en-US" dirty="0"/>
              <a:t> </a:t>
            </a:r>
          </a:p>
        </p:txBody>
      </p:sp>
      <p:pic>
        <p:nvPicPr>
          <p:cNvPr id="5" name="Picture 4">
            <a:extLst>
              <a:ext uri="{FF2B5EF4-FFF2-40B4-BE49-F238E27FC236}">
                <a16:creationId xmlns:a16="http://schemas.microsoft.com/office/drawing/2014/main" id="{80B2F681-A9D2-752A-F44C-BA9C451FFF3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429" b="95714" l="4889" r="98889">
                        <a14:foregroundMark x1="40556" y1="8143" x2="40556" y2="8143"/>
                        <a14:foregroundMark x1="54000" y1="6000" x2="54000" y2="6000"/>
                        <a14:foregroundMark x1="50778" y1="4714" x2="50778" y2="4714"/>
                        <a14:foregroundMark x1="54778" y1="3857" x2="54778" y2="3857"/>
                        <a14:foregroundMark x1="14333" y1="41429" x2="14333" y2="41429"/>
                        <a14:foregroundMark x1="7000" y1="59143" x2="7000" y2="59143"/>
                        <a14:foregroundMark x1="4889" y1="82143" x2="4889" y2="82143"/>
                        <a14:foregroundMark x1="27778" y1="91714" x2="27778" y2="91714"/>
                        <a14:foregroundMark x1="9333" y1="46286" x2="9333" y2="46286"/>
                        <a14:foregroundMark x1="13000" y1="49571" x2="13000" y2="49571"/>
                        <a14:foregroundMark x1="8556" y1="51571" x2="8556" y2="51571"/>
                        <a14:foregroundMark x1="11111" y1="54143" x2="11111" y2="54143"/>
                        <a14:foregroundMark x1="15889" y1="40143" x2="15889" y2="40143"/>
                        <a14:foregroundMark x1="12111" y1="39571" x2="12111" y2="39571"/>
                        <a14:foregroundMark x1="53111" y1="91143" x2="53111" y2="91143"/>
                        <a14:foregroundMark x1="58778" y1="93429" x2="58778" y2="93429"/>
                        <a14:foregroundMark x1="27778" y1="94000" x2="27778" y2="94000"/>
                        <a14:foregroundMark x1="91444" y1="51429" x2="91444" y2="51429"/>
                        <a14:foregroundMark x1="95333" y1="50571" x2="95333" y2="50571"/>
                        <a14:foregroundMark x1="98889" y1="50143" x2="98889" y2="50143"/>
                        <a14:foregroundMark x1="92333" y1="95000" x2="92333" y2="95000"/>
                        <a14:foregroundMark x1="74556" y1="94429" x2="74556" y2="94429"/>
                        <a14:foregroundMark x1="74667" y1="94857" x2="74667" y2="94857"/>
                        <a14:foregroundMark x1="26889" y1="95714" x2="26889" y2="95714"/>
                      </a14:backgroundRemoval>
                    </a14:imgEffect>
                  </a14:imgLayer>
                </a14:imgProps>
              </a:ext>
              <a:ext uri="{28A0092B-C50C-407E-A947-70E740481C1C}">
                <a14:useLocalDpi xmlns:a14="http://schemas.microsoft.com/office/drawing/2010/main" val="0"/>
              </a:ext>
            </a:extLst>
          </a:blip>
          <a:stretch>
            <a:fillRect/>
          </a:stretch>
        </p:blipFill>
        <p:spPr>
          <a:xfrm>
            <a:off x="449573" y="1153885"/>
            <a:ext cx="6832971" cy="5314534"/>
          </a:xfrm>
          <a:prstGeom prst="rect">
            <a:avLst/>
          </a:prstGeom>
        </p:spPr>
      </p:pic>
      <p:sp>
        <p:nvSpPr>
          <p:cNvPr id="8" name="Speech Bubble: Rectangle with Corners Rounded 7">
            <a:extLst>
              <a:ext uri="{FF2B5EF4-FFF2-40B4-BE49-F238E27FC236}">
                <a16:creationId xmlns:a16="http://schemas.microsoft.com/office/drawing/2014/main" id="{1098CEE7-3CE5-6608-F234-52FAA518027C}"/>
              </a:ext>
            </a:extLst>
          </p:cNvPr>
          <p:cNvSpPr/>
          <p:nvPr/>
        </p:nvSpPr>
        <p:spPr>
          <a:xfrm>
            <a:off x="7173686" y="511629"/>
            <a:ext cx="4800600" cy="2699657"/>
          </a:xfrm>
          <a:prstGeom prst="wedgeRoundRectCallout">
            <a:avLst>
              <a:gd name="adj1" fmla="val -72307"/>
              <a:gd name="adj2" fmla="val 33468"/>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3200" b="1" dirty="0"/>
              <a:t>After hearing all of this…what do you understand you have to do next? </a:t>
            </a:r>
          </a:p>
        </p:txBody>
      </p:sp>
    </p:spTree>
    <p:extLst>
      <p:ext uri="{BB962C8B-B14F-4D97-AF65-F5344CB8AC3E}">
        <p14:creationId xmlns:p14="http://schemas.microsoft.com/office/powerpoint/2010/main" val="1297483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2609356" y="2657285"/>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554439" y="251771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931504" y="93145"/>
            <a:ext cx="4164496" cy="2564140"/>
          </a:xfrm>
          <a:prstGeom prst="wedgeRoundRectCallout">
            <a:avLst>
              <a:gd name="adj1" fmla="val -65225"/>
              <a:gd name="adj2" fmla="val 62500"/>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b="1" dirty="0"/>
              <a:t>THIS IS EASY!</a:t>
            </a:r>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6698975" y="139150"/>
            <a:ext cx="3152596" cy="2564140"/>
          </a:xfrm>
          <a:prstGeom prst="wedgeRoundRectCallout">
            <a:avLst>
              <a:gd name="adj1" fmla="val -61725"/>
              <a:gd name="adj2" fmla="val 77516"/>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SO EASY!</a:t>
            </a:r>
          </a:p>
        </p:txBody>
      </p:sp>
    </p:spTree>
    <p:extLst>
      <p:ext uri="{BB962C8B-B14F-4D97-AF65-F5344CB8AC3E}">
        <p14:creationId xmlns:p14="http://schemas.microsoft.com/office/powerpoint/2010/main" val="1288807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5D8C5BB-EA75-5559-F537-F68ED7003FD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52057"/>
          <a:stretch/>
        </p:blipFill>
        <p:spPr>
          <a:xfrm>
            <a:off x="1448571" y="1708503"/>
            <a:ext cx="2894057" cy="4024313"/>
          </a:xfrm>
        </p:spPr>
      </p:pic>
      <p:sp>
        <p:nvSpPr>
          <p:cNvPr id="6" name="TextBox 5">
            <a:extLst>
              <a:ext uri="{FF2B5EF4-FFF2-40B4-BE49-F238E27FC236}">
                <a16:creationId xmlns:a16="http://schemas.microsoft.com/office/drawing/2014/main" id="{C9A802FE-61AA-658C-174D-AF6CB08AAB35}"/>
              </a:ext>
            </a:extLst>
          </p:cNvPr>
          <p:cNvSpPr txBox="1"/>
          <p:nvPr/>
        </p:nvSpPr>
        <p:spPr>
          <a:xfrm>
            <a:off x="4989689" y="2216503"/>
            <a:ext cx="6118578" cy="2862322"/>
          </a:xfrm>
          <a:prstGeom prst="rect">
            <a:avLst/>
          </a:prstGeom>
          <a:noFill/>
        </p:spPr>
        <p:txBody>
          <a:bodyPr wrap="square" rtlCol="0">
            <a:spAutoFit/>
          </a:bodyPr>
          <a:lstStyle/>
          <a:p>
            <a:r>
              <a:rPr lang="en-US" sz="3600" dirty="0"/>
              <a:t>The definition of insanity is doing the same thing over and over and expecting a different result.</a:t>
            </a:r>
          </a:p>
          <a:p>
            <a:pPr algn="ctr"/>
            <a:r>
              <a:rPr lang="en-US" sz="3200" dirty="0"/>
              <a:t>~Albert Einstein</a:t>
            </a:r>
          </a:p>
        </p:txBody>
      </p:sp>
    </p:spTree>
    <p:extLst>
      <p:ext uri="{BB962C8B-B14F-4D97-AF65-F5344CB8AC3E}">
        <p14:creationId xmlns:p14="http://schemas.microsoft.com/office/powerpoint/2010/main" val="251755891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4">
            <a:extLst>
              <a:ext uri="{FF2B5EF4-FFF2-40B4-BE49-F238E27FC236}">
                <a16:creationId xmlns:a16="http://schemas.microsoft.com/office/drawing/2014/main" id="{E0703276-E075-0D25-CDFA-3477F89C54D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4286" b="99143" l="10000" r="90000">
                        <a14:foregroundMark x1="33556" y1="21571" x2="33556" y2="21571"/>
                        <a14:foregroundMark x1="61889" y1="44286" x2="61889" y2="44286"/>
                        <a14:foregroundMark x1="57778" y1="91857" x2="57778" y2="91857"/>
                        <a14:foregroundMark x1="59333" y1="96429" x2="59333" y2="96429"/>
                        <a14:foregroundMark x1="50444" y1="98714" x2="50444" y2="98714"/>
                        <a14:foregroundMark x1="51222" y1="96571" x2="51222" y2="96571"/>
                        <a14:foregroundMark x1="51667" y1="95429" x2="51667" y2="95429"/>
                        <a14:foregroundMark x1="45000" y1="98857" x2="45000" y2="98857"/>
                        <a14:foregroundMark x1="45222" y1="98857" x2="45222" y2="98857"/>
                        <a14:foregroundMark x1="48222" y1="99143" x2="48222" y2="99143"/>
                        <a14:foregroundMark x1="53556" y1="11000" x2="53556" y2="11000"/>
                        <a14:foregroundMark x1="54000" y1="4286" x2="54000" y2="4286"/>
                      </a14:backgroundRemoval>
                    </a14:imgEffect>
                  </a14:imgLayer>
                </a14:imgProps>
              </a:ext>
              <a:ext uri="{28A0092B-C50C-407E-A947-70E740481C1C}">
                <a14:useLocalDpi xmlns:a14="http://schemas.microsoft.com/office/drawing/2010/main" val="0"/>
              </a:ext>
            </a:extLst>
          </a:blip>
          <a:stretch>
            <a:fillRect/>
          </a:stretch>
        </p:blipFill>
        <p:spPr>
          <a:xfrm>
            <a:off x="3165018" y="2393764"/>
            <a:ext cx="5573433" cy="4200715"/>
          </a:xfrm>
          <a:prstGeom prst="rect">
            <a:avLst/>
          </a:prstGeom>
        </p:spPr>
      </p:pic>
      <p:pic>
        <p:nvPicPr>
          <p:cNvPr id="7" name="Picture 6">
            <a:extLst>
              <a:ext uri="{FF2B5EF4-FFF2-40B4-BE49-F238E27FC236}">
                <a16:creationId xmlns:a16="http://schemas.microsoft.com/office/drawing/2014/main" id="{367C507A-159A-BDD8-0768-6B4987C967E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714" b="99429" l="10000" r="90000">
                        <a14:foregroundMark x1="45111" y1="89286" x2="45111" y2="89286"/>
                        <a14:foregroundMark x1="45222" y1="97714" x2="45222" y2="97714"/>
                        <a14:foregroundMark x1="42889" y1="97571" x2="42889" y2="97571"/>
                        <a14:foregroundMark x1="44333" y1="94714" x2="44333" y2="94714"/>
                        <a14:foregroundMark x1="39778" y1="99429" x2="39778" y2="99429"/>
                        <a14:foregroundMark x1="59444" y1="97143" x2="59444" y2="97143"/>
                        <a14:foregroundMark x1="59222" y1="94429" x2="59222" y2="94429"/>
                        <a14:foregroundMark x1="61111" y1="99000" x2="61111" y2="99000"/>
                        <a14:foregroundMark x1="51111" y1="7857" x2="51111" y2="7857"/>
                        <a14:foregroundMark x1="49000" y1="5571" x2="49000" y2="5571"/>
                        <a14:foregroundMark x1="53889" y1="1714" x2="53889" y2="1714"/>
                      </a14:backgroundRemoval>
                    </a14:imgEffect>
                  </a14:imgLayer>
                </a14:imgProps>
              </a:ext>
              <a:ext uri="{28A0092B-C50C-407E-A947-70E740481C1C}">
                <a14:useLocalDpi xmlns:a14="http://schemas.microsoft.com/office/drawing/2010/main" val="0"/>
              </a:ext>
            </a:extLst>
          </a:blip>
          <a:stretch>
            <a:fillRect/>
          </a:stretch>
        </p:blipFill>
        <p:spPr>
          <a:xfrm>
            <a:off x="-1554439" y="2517715"/>
            <a:ext cx="4902740" cy="3813243"/>
          </a:xfrm>
          <a:prstGeom prst="rect">
            <a:avLst/>
          </a:prstGeom>
        </p:spPr>
      </p:pic>
      <p:sp>
        <p:nvSpPr>
          <p:cNvPr id="8" name="Speech Bubble: Rectangle with Corners Rounded 7">
            <a:extLst>
              <a:ext uri="{FF2B5EF4-FFF2-40B4-BE49-F238E27FC236}">
                <a16:creationId xmlns:a16="http://schemas.microsoft.com/office/drawing/2014/main" id="{68BF3B1E-9BA1-9AB8-5405-6F87AE8FF7D7}"/>
              </a:ext>
            </a:extLst>
          </p:cNvPr>
          <p:cNvSpPr/>
          <p:nvPr/>
        </p:nvSpPr>
        <p:spPr>
          <a:xfrm>
            <a:off x="1931504" y="93145"/>
            <a:ext cx="4164496" cy="2564140"/>
          </a:xfrm>
          <a:prstGeom prst="wedgeRoundRectCallout">
            <a:avLst>
              <a:gd name="adj1" fmla="val -65225"/>
              <a:gd name="adj2" fmla="val 62500"/>
              <a:gd name="adj3" fmla="val 16667"/>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sz="4800" b="1" dirty="0"/>
          </a:p>
        </p:txBody>
      </p:sp>
      <p:sp>
        <p:nvSpPr>
          <p:cNvPr id="9" name="Speech Bubble: Rectangle with Corners Rounded 8">
            <a:extLst>
              <a:ext uri="{FF2B5EF4-FFF2-40B4-BE49-F238E27FC236}">
                <a16:creationId xmlns:a16="http://schemas.microsoft.com/office/drawing/2014/main" id="{5FF90956-5658-4CAA-E916-40540A17DA2B}"/>
              </a:ext>
            </a:extLst>
          </p:cNvPr>
          <p:cNvSpPr/>
          <p:nvPr/>
        </p:nvSpPr>
        <p:spPr>
          <a:xfrm>
            <a:off x="1931504" y="93145"/>
            <a:ext cx="4164496" cy="2564140"/>
          </a:xfrm>
          <a:prstGeom prst="wedgeRoundRectCallout">
            <a:avLst>
              <a:gd name="adj1" fmla="val 32885"/>
              <a:gd name="adj2" fmla="val 69874"/>
              <a:gd name="adj3" fmla="val 16667"/>
            </a:avLst>
          </a:prstGeom>
          <a:solidFill>
            <a:schemeClr val="accent3">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b="1" dirty="0"/>
              <a:t>WE HAVE TO CHANGE!</a:t>
            </a:r>
          </a:p>
        </p:txBody>
      </p:sp>
      <p:pic>
        <p:nvPicPr>
          <p:cNvPr id="10" name="Content Placeholder 4">
            <a:extLst>
              <a:ext uri="{FF2B5EF4-FFF2-40B4-BE49-F238E27FC236}">
                <a16:creationId xmlns:a16="http://schemas.microsoft.com/office/drawing/2014/main" id="{24107691-624D-7F66-060A-BF01907D9A0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286" b="98429" l="10000" r="90000">
                        <a14:foregroundMark x1="53111" y1="6429" x2="53111" y2="6429"/>
                        <a14:foregroundMark x1="32444" y1="18429" x2="32444" y2="18429"/>
                        <a14:foregroundMark x1="31444" y1="22857" x2="31444" y2="22857"/>
                        <a14:foregroundMark x1="73333" y1="22571" x2="73333" y2="22571"/>
                        <a14:foregroundMark x1="73333" y1="17000" x2="73333" y2="17000"/>
                        <a14:foregroundMark x1="20556" y1="92714" x2="20556" y2="92714"/>
                        <a14:foregroundMark x1="21889" y1="98429" x2="21889" y2="98429"/>
                        <a14:foregroundMark x1="51333" y1="2286" x2="51333" y2="2286"/>
                        <a14:foregroundMark x1="52111" y1="16571" x2="52111" y2="16571"/>
                        <a14:foregroundMark x1="54222" y1="14143" x2="54222" y2="14143"/>
                        <a14:foregroundMark x1="53444" y1="12429" x2="53444" y2="12429"/>
                        <a14:foregroundMark x1="52667" y1="16571" x2="52667" y2="16571"/>
                        <a14:foregroundMark x1="52667" y1="17714" x2="52667" y2="17714"/>
                      </a14:backgroundRemoval>
                    </a14:imgEffect>
                  </a14:imgLayer>
                </a14:imgProps>
              </a:ext>
              <a:ext uri="{28A0092B-C50C-407E-A947-70E740481C1C}">
                <a14:useLocalDpi xmlns:a14="http://schemas.microsoft.com/office/drawing/2010/main" val="0"/>
              </a:ext>
            </a:extLst>
          </a:blip>
          <a:stretch>
            <a:fillRect/>
          </a:stretch>
        </p:blipFill>
        <p:spPr>
          <a:xfrm>
            <a:off x="6903895" y="2548678"/>
            <a:ext cx="5174116" cy="4024313"/>
          </a:xfrm>
          <a:prstGeom prst="rect">
            <a:avLst/>
          </a:prstGeom>
        </p:spPr>
      </p:pic>
      <p:pic>
        <p:nvPicPr>
          <p:cNvPr id="2" name="troll hooray">
            <a:hlinkClick r:id="" action="ppaction://media"/>
            <a:extLst>
              <a:ext uri="{FF2B5EF4-FFF2-40B4-BE49-F238E27FC236}">
                <a16:creationId xmlns:a16="http://schemas.microsoft.com/office/drawing/2014/main" id="{7C18E4CE-A360-208A-220A-021692330357}"/>
              </a:ext>
            </a:extLst>
          </p:cNvPr>
          <p:cNvPicPr>
            <a:picLocks noChangeAspect="1"/>
          </p:cNvPicPr>
          <p:nvPr>
            <a:videoFile r:link="rId1"/>
            <p:extLst>
              <p:ext uri="{DAA4B4D4-6D71-4841-9C94-3DE7FCFB9230}">
                <p14:media xmlns:p14="http://schemas.microsoft.com/office/powerpoint/2010/main" r:embed="rId2">
                  <p14:trim end="3100"/>
                </p14:media>
              </p:ext>
            </p:extLst>
          </p:nvPr>
        </p:nvPicPr>
        <p:blipFill>
          <a:blip r:embed="rId11"/>
          <a:stretch>
            <a:fillRect/>
          </a:stretch>
        </p:blipFill>
        <p:spPr>
          <a:xfrm>
            <a:off x="2522923" y="4757642"/>
            <a:ext cx="1284190" cy="1284190"/>
          </a:xfrm>
          <a:prstGeom prst="rect">
            <a:avLst/>
          </a:prstGeom>
        </p:spPr>
      </p:pic>
    </p:spTree>
    <p:extLst>
      <p:ext uri="{BB962C8B-B14F-4D97-AF65-F5344CB8AC3E}">
        <p14:creationId xmlns:p14="http://schemas.microsoft.com/office/powerpoint/2010/main" val="340306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5" presetClass="path" presetSubtype="0" accel="50000" decel="50000" fill="hold" nodeType="clickEffect">
                                  <p:stCondLst>
                                    <p:cond delay="0"/>
                                  </p:stCondLst>
                                  <p:childTnLst>
                                    <p:animMotion origin="layout" path="M 0 0 L -0.25 0 E" pathEditMode="relative" ptsTypes="">
                                      <p:cBhvr>
                                        <p:cTn id="26" dur="2000" fill="hold"/>
                                        <p:tgtEl>
                                          <p:spTgt spid="10"/>
                                        </p:tgtEl>
                                        <p:attrNameLst>
                                          <p:attrName>ppt_x</p:attrName>
                                          <p:attrName>ppt_y</p:attrName>
                                        </p:attrNameLst>
                                      </p:cBhvr>
                                    </p:animMotion>
                                  </p:childTnLst>
                                </p:cTn>
                              </p:par>
                            </p:childTnLst>
                          </p:cTn>
                        </p:par>
                      </p:childTnLst>
                    </p:cTn>
                  </p:par>
                  <p:par>
                    <p:cTn id="27" fill="hold">
                      <p:stCondLst>
                        <p:cond delay="indefinite"/>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seq concurrent="1" nextAc="seek">
              <p:cTn id="32" restart="whenNotActive" fill="hold" evtFilter="cancelBubble" nodeType="interactiveSeq">
                <p:stCondLst>
                  <p:cond evt="onClick" delay="0">
                    <p:tgtEl>
                      <p:spTgt spid="2"/>
                    </p:tgtEl>
                  </p:cond>
                </p:stCondLst>
                <p:endSync evt="end" delay="0">
                  <p:rtn val="all"/>
                </p:endSync>
                <p:childTnLst>
                  <p:par>
                    <p:cTn id="33" fill="hold">
                      <p:stCondLst>
                        <p:cond delay="0"/>
                      </p:stCondLst>
                      <p:childTnLst>
                        <p:par>
                          <p:cTn id="34" fill="hold">
                            <p:stCondLst>
                              <p:cond delay="0"/>
                            </p:stCondLst>
                            <p:childTnLst>
                              <p:par>
                                <p:cTn id="35" presetID="2" presetClass="mediacall" presetSubtype="0" fill="hold" nodeType="clickEffect">
                                  <p:stCondLst>
                                    <p:cond delay="0"/>
                                  </p:stCondLst>
                                  <p:childTnLst>
                                    <p:cmd type="call" cmd="togglePause">
                                      <p:cBhvr>
                                        <p:cTn id="36" dur="1" fill="hold"/>
                                        <p:tgtEl>
                                          <p:spTgt spid="2"/>
                                        </p:tgtEl>
                                      </p:cBhvr>
                                    </p:cmd>
                                  </p:childTnLst>
                                </p:cTn>
                              </p:par>
                            </p:childTnLst>
                          </p:cTn>
                        </p:par>
                      </p:childTnLst>
                    </p:cTn>
                  </p:par>
                </p:childTnLst>
              </p:cTn>
              <p:nextCondLst>
                <p:cond evt="onClick" delay="0">
                  <p:tgtEl>
                    <p:spTgt spid="2"/>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67C35-07BE-4B82-AE5B-2543187BFD49}"/>
              </a:ext>
            </a:extLst>
          </p:cNvPr>
          <p:cNvSpPr>
            <a:spLocks noGrp="1"/>
          </p:cNvSpPr>
          <p:nvPr>
            <p:ph type="title"/>
          </p:nvPr>
        </p:nvSpPr>
        <p:spPr/>
        <p:txBody>
          <a:bodyPr/>
          <a:lstStyle/>
          <a:p>
            <a:r>
              <a:rPr lang="en-US" dirty="0"/>
              <a:t>The Truth is…</a:t>
            </a:r>
          </a:p>
        </p:txBody>
      </p:sp>
      <p:pic>
        <p:nvPicPr>
          <p:cNvPr id="5" name="Picture 4">
            <a:extLst>
              <a:ext uri="{FF2B5EF4-FFF2-40B4-BE49-F238E27FC236}">
                <a16:creationId xmlns:a16="http://schemas.microsoft.com/office/drawing/2014/main" id="{2971C540-1C6A-76B2-D3E9-F5B985398F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45116"/>
            <a:ext cx="6934151" cy="5812884"/>
          </a:xfrm>
          <a:prstGeom prst="rect">
            <a:avLst/>
          </a:prstGeom>
        </p:spPr>
      </p:pic>
      <p:sp>
        <p:nvSpPr>
          <p:cNvPr id="3" name="Content Placeholder 2">
            <a:extLst>
              <a:ext uri="{FF2B5EF4-FFF2-40B4-BE49-F238E27FC236}">
                <a16:creationId xmlns:a16="http://schemas.microsoft.com/office/drawing/2014/main" id="{404C791F-72EC-002C-8E51-9EA36A97740F}"/>
              </a:ext>
            </a:extLst>
          </p:cNvPr>
          <p:cNvSpPr>
            <a:spLocks noGrp="1"/>
          </p:cNvSpPr>
          <p:nvPr>
            <p:ph idx="1"/>
          </p:nvPr>
        </p:nvSpPr>
        <p:spPr>
          <a:xfrm>
            <a:off x="5542156" y="2194560"/>
            <a:ext cx="5964043" cy="4024125"/>
          </a:xfrm>
        </p:spPr>
        <p:txBody>
          <a:bodyPr>
            <a:normAutofit/>
          </a:bodyPr>
          <a:lstStyle/>
          <a:p>
            <a:pPr marL="0" indent="0" algn="ctr">
              <a:buNone/>
            </a:pPr>
            <a:endParaRPr lang="en-US" sz="3600" dirty="0"/>
          </a:p>
          <a:p>
            <a:pPr marL="0" indent="0" algn="ctr">
              <a:buNone/>
            </a:pPr>
            <a:r>
              <a:rPr lang="en-US" sz="4400" b="1" dirty="0">
                <a:solidFill>
                  <a:srgbClr val="C00000"/>
                </a:solidFill>
              </a:rPr>
              <a:t>We CANNOT have success AND carry these problems. </a:t>
            </a:r>
          </a:p>
        </p:txBody>
      </p:sp>
    </p:spTree>
    <p:extLst>
      <p:ext uri="{BB962C8B-B14F-4D97-AF65-F5344CB8AC3E}">
        <p14:creationId xmlns:p14="http://schemas.microsoft.com/office/powerpoint/2010/main" val="183316436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A8241792-CD8C-F7E5-038D-FC5E861CE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6898" y="1696466"/>
            <a:ext cx="5365750" cy="4024313"/>
          </a:xfrm>
        </p:spPr>
      </p:pic>
      <p:sp>
        <p:nvSpPr>
          <p:cNvPr id="5" name="TextBox 4">
            <a:extLst>
              <a:ext uri="{FF2B5EF4-FFF2-40B4-BE49-F238E27FC236}">
                <a16:creationId xmlns:a16="http://schemas.microsoft.com/office/drawing/2014/main" id="{A78C82A0-A9D3-0B49-7142-B03867B6D0AD}"/>
              </a:ext>
            </a:extLst>
          </p:cNvPr>
          <p:cNvSpPr txBox="1"/>
          <p:nvPr/>
        </p:nvSpPr>
        <p:spPr>
          <a:xfrm>
            <a:off x="6259286" y="1896845"/>
            <a:ext cx="5464627" cy="3416320"/>
          </a:xfrm>
          <a:prstGeom prst="rect">
            <a:avLst/>
          </a:prstGeom>
          <a:noFill/>
        </p:spPr>
        <p:txBody>
          <a:bodyPr wrap="square">
            <a:spAutoFit/>
          </a:bodyPr>
          <a:lstStyle/>
          <a:p>
            <a:pPr algn="l"/>
            <a:r>
              <a:rPr lang="en-US" sz="3600" b="0" i="0" dirty="0">
                <a:solidFill>
                  <a:srgbClr val="2A2A2A"/>
                </a:solidFill>
                <a:effectLst/>
                <a:highlight>
                  <a:srgbClr val="FFFFFF"/>
                </a:highlight>
                <a:latin typeface="+mj-lt"/>
              </a:rPr>
              <a:t>“In any given moment we have two options: to step forward into growth or step back into safety.” </a:t>
            </a:r>
          </a:p>
          <a:p>
            <a:pPr algn="l"/>
            <a:r>
              <a:rPr lang="en-US" sz="3600" b="0" i="0" dirty="0">
                <a:solidFill>
                  <a:srgbClr val="2A2A2A"/>
                </a:solidFill>
                <a:effectLst/>
                <a:highlight>
                  <a:srgbClr val="FFFFFF"/>
                </a:highlight>
                <a:latin typeface="+mj-lt"/>
              </a:rPr>
              <a:t>— Abraham Maslow</a:t>
            </a:r>
          </a:p>
        </p:txBody>
      </p:sp>
    </p:spTree>
    <p:extLst>
      <p:ext uri="{BB962C8B-B14F-4D97-AF65-F5344CB8AC3E}">
        <p14:creationId xmlns:p14="http://schemas.microsoft.com/office/powerpoint/2010/main" val="382510024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BAC505B-C917-B77E-A63B-79F6B59C5DA6}"/>
              </a:ext>
            </a:extLst>
          </p:cNvPr>
          <p:cNvSpPr>
            <a:spLocks noGrp="1"/>
          </p:cNvSpPr>
          <p:nvPr>
            <p:ph idx="1"/>
          </p:nvPr>
        </p:nvSpPr>
        <p:spPr/>
        <p:txBody>
          <a:bodyPr/>
          <a:lstStyle/>
          <a:p>
            <a:r>
              <a:rPr lang="en-US" dirty="0"/>
              <a:t>REPEAT DYER Quote…and Quote from</a:t>
            </a:r>
          </a:p>
          <a:p>
            <a:r>
              <a:rPr lang="en-US" dirty="0"/>
              <a:t>Once you wake up and smell the coffee…~</a:t>
            </a:r>
          </a:p>
        </p:txBody>
      </p:sp>
      <p:pic>
        <p:nvPicPr>
          <p:cNvPr id="7" name="Picture 6">
            <a:extLst>
              <a:ext uri="{FF2B5EF4-FFF2-40B4-BE49-F238E27FC236}">
                <a16:creationId xmlns:a16="http://schemas.microsoft.com/office/drawing/2014/main" id="{F0199655-9720-BCFF-7719-EFB30F3AA3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999" y="1937141"/>
            <a:ext cx="7315200" cy="4114800"/>
          </a:xfrm>
          <a:prstGeom prst="rect">
            <a:avLst/>
          </a:prstGeom>
        </p:spPr>
      </p:pic>
      <p:sp>
        <p:nvSpPr>
          <p:cNvPr id="8" name="TextBox 7">
            <a:extLst>
              <a:ext uri="{FF2B5EF4-FFF2-40B4-BE49-F238E27FC236}">
                <a16:creationId xmlns:a16="http://schemas.microsoft.com/office/drawing/2014/main" id="{20265717-5848-E649-9C1C-70D00F554766}"/>
              </a:ext>
            </a:extLst>
          </p:cNvPr>
          <p:cNvSpPr txBox="1"/>
          <p:nvPr/>
        </p:nvSpPr>
        <p:spPr>
          <a:xfrm>
            <a:off x="6520543" y="2286381"/>
            <a:ext cx="4985657" cy="3416320"/>
          </a:xfrm>
          <a:prstGeom prst="rect">
            <a:avLst/>
          </a:prstGeom>
          <a:noFill/>
        </p:spPr>
        <p:txBody>
          <a:bodyPr wrap="square" rtlCol="0">
            <a:spAutoFit/>
          </a:bodyPr>
          <a:lstStyle/>
          <a:p>
            <a:r>
              <a:rPr lang="en-US" sz="3600" dirty="0"/>
              <a:t>“Once you wake up and smell the coffee…you can’t go back to sleep. </a:t>
            </a:r>
          </a:p>
          <a:p>
            <a:endParaRPr lang="en-US" sz="3600" dirty="0"/>
          </a:p>
          <a:p>
            <a:r>
              <a:rPr lang="en-US" sz="3600" dirty="0"/>
              <a:t>~Fran Drescher</a:t>
            </a:r>
          </a:p>
        </p:txBody>
      </p:sp>
    </p:spTree>
    <p:extLst>
      <p:ext uri="{BB962C8B-B14F-4D97-AF65-F5344CB8AC3E}">
        <p14:creationId xmlns:p14="http://schemas.microsoft.com/office/powerpoint/2010/main" val="330090372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1CC85-45E4-5460-872B-CC2A2D26DAAE}"/>
              </a:ext>
            </a:extLst>
          </p:cNvPr>
          <p:cNvSpPr>
            <a:spLocks noGrp="1"/>
          </p:cNvSpPr>
          <p:nvPr>
            <p:ph type="title"/>
          </p:nvPr>
        </p:nvSpPr>
        <p:spPr>
          <a:xfrm>
            <a:off x="2992877" y="428768"/>
            <a:ext cx="8610600" cy="1293028"/>
          </a:xfrm>
        </p:spPr>
        <p:txBody>
          <a:bodyPr/>
          <a:lstStyle/>
          <a:p>
            <a:r>
              <a:rPr lang="en-US" dirty="0"/>
              <a:t>What will you change?</a:t>
            </a:r>
          </a:p>
        </p:txBody>
      </p:sp>
      <p:sp>
        <p:nvSpPr>
          <p:cNvPr id="7" name="Content Placeholder 6">
            <a:extLst>
              <a:ext uri="{FF2B5EF4-FFF2-40B4-BE49-F238E27FC236}">
                <a16:creationId xmlns:a16="http://schemas.microsoft.com/office/drawing/2014/main" id="{31017B64-CA82-5CAB-2E7A-99A0A7A7BA4E}"/>
              </a:ext>
            </a:extLst>
          </p:cNvPr>
          <p:cNvSpPr>
            <a:spLocks noGrp="1"/>
          </p:cNvSpPr>
          <p:nvPr>
            <p:ph idx="1"/>
          </p:nvPr>
        </p:nvSpPr>
        <p:spPr>
          <a:xfrm>
            <a:off x="685800" y="1721796"/>
            <a:ext cx="10820400" cy="4688732"/>
          </a:xfrm>
        </p:spPr>
        <p:txBody>
          <a:bodyPr>
            <a:normAutofit fontScale="92500" lnSpcReduction="10000"/>
          </a:bodyPr>
          <a:lstStyle/>
          <a:p>
            <a:pPr marL="457200" indent="-457200">
              <a:buFont typeface="+mj-lt"/>
              <a:buAutoNum type="arabicPeriod"/>
            </a:pPr>
            <a:r>
              <a:rPr lang="en-US" sz="2800" dirty="0"/>
              <a:t>Our Mindset</a:t>
            </a:r>
          </a:p>
          <a:p>
            <a:pPr marL="457200" indent="-457200">
              <a:buFont typeface="+mj-lt"/>
              <a:buAutoNum type="arabicPeriod"/>
            </a:pPr>
            <a:r>
              <a:rPr lang="en-US" sz="2800" dirty="0"/>
              <a:t>Seek Enrollment</a:t>
            </a:r>
          </a:p>
          <a:p>
            <a:pPr marL="457200" indent="-457200">
              <a:buFont typeface="+mj-lt"/>
              <a:buAutoNum type="arabicPeriod"/>
            </a:pPr>
            <a:r>
              <a:rPr lang="en-US" sz="2800" dirty="0"/>
              <a:t>Stay Focused</a:t>
            </a:r>
          </a:p>
          <a:p>
            <a:pPr marL="457200" indent="-457200">
              <a:buFont typeface="+mj-lt"/>
              <a:buAutoNum type="arabicPeriod"/>
            </a:pPr>
            <a:r>
              <a:rPr lang="en-US" sz="2800" dirty="0"/>
              <a:t>Know the Rules</a:t>
            </a:r>
          </a:p>
          <a:p>
            <a:pPr marL="457200" indent="-457200">
              <a:buFont typeface="+mj-lt"/>
              <a:buAutoNum type="arabicPeriod"/>
            </a:pPr>
            <a:r>
              <a:rPr lang="en-US" sz="2800" dirty="0"/>
              <a:t>Cultivate and Support Teams</a:t>
            </a:r>
          </a:p>
          <a:p>
            <a:pPr marL="457200" indent="-457200">
              <a:buFont typeface="+mj-lt"/>
              <a:buAutoNum type="arabicPeriod"/>
            </a:pPr>
            <a:r>
              <a:rPr lang="en-US" sz="2800" dirty="0"/>
              <a:t>Measure Satisfaction Correctly</a:t>
            </a:r>
          </a:p>
          <a:p>
            <a:pPr marL="457200" indent="-457200">
              <a:buFont typeface="+mj-lt"/>
              <a:buAutoNum type="arabicPeriod"/>
            </a:pPr>
            <a:r>
              <a:rPr lang="en-US" sz="2800" dirty="0"/>
              <a:t>Understand Compliance</a:t>
            </a:r>
          </a:p>
          <a:p>
            <a:pPr marL="457200" indent="-457200">
              <a:buFont typeface="+mj-lt"/>
              <a:buAutoNum type="arabicPeriod"/>
            </a:pPr>
            <a:r>
              <a:rPr lang="en-US" sz="2800" dirty="0"/>
              <a:t>Support and Value Supervisors to Support DSPs</a:t>
            </a:r>
          </a:p>
          <a:p>
            <a:pPr marL="457200" indent="-457200">
              <a:buFont typeface="+mj-lt"/>
              <a:buAutoNum type="arabicPeriod"/>
            </a:pPr>
            <a:r>
              <a:rPr lang="en-US" sz="2800" dirty="0"/>
              <a:t>Solve Problems for Good</a:t>
            </a:r>
          </a:p>
          <a:p>
            <a:pPr marL="457200" indent="-457200">
              <a:buFont typeface="+mj-lt"/>
              <a:buAutoNum type="arabicPeriod"/>
            </a:pPr>
            <a:r>
              <a:rPr lang="en-US" sz="2800" dirty="0"/>
              <a:t>Work Differently</a:t>
            </a:r>
          </a:p>
          <a:p>
            <a:endParaRPr lang="en-US" dirty="0"/>
          </a:p>
          <a:p>
            <a:endParaRPr lang="en-US" dirty="0"/>
          </a:p>
        </p:txBody>
      </p:sp>
    </p:spTree>
    <p:extLst>
      <p:ext uri="{BB962C8B-B14F-4D97-AF65-F5344CB8AC3E}">
        <p14:creationId xmlns:p14="http://schemas.microsoft.com/office/powerpoint/2010/main" val="2162918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2373E7D-0D2B-73DA-2380-76C256A337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004090" y="2699763"/>
            <a:ext cx="4024313" cy="4024313"/>
          </a:xfrm>
        </p:spPr>
      </p:pic>
      <p:sp>
        <p:nvSpPr>
          <p:cNvPr id="2" name="Title 1">
            <a:extLst>
              <a:ext uri="{FF2B5EF4-FFF2-40B4-BE49-F238E27FC236}">
                <a16:creationId xmlns:a16="http://schemas.microsoft.com/office/drawing/2014/main" id="{7EC2CE22-A3BA-0753-EDDA-6F08E02B35D4}"/>
              </a:ext>
            </a:extLst>
          </p:cNvPr>
          <p:cNvSpPr>
            <a:spLocks noGrp="1"/>
          </p:cNvSpPr>
          <p:nvPr>
            <p:ph type="title"/>
          </p:nvPr>
        </p:nvSpPr>
        <p:spPr>
          <a:xfrm>
            <a:off x="0" y="2053249"/>
            <a:ext cx="8610600" cy="1293028"/>
          </a:xfrm>
        </p:spPr>
        <p:txBody>
          <a:bodyPr/>
          <a:lstStyle/>
          <a:p>
            <a:r>
              <a:rPr lang="en-US" b="1" dirty="0">
                <a:solidFill>
                  <a:srgbClr val="C00000"/>
                </a:solidFill>
              </a:rPr>
              <a:t>Myth #10 – we don’t have to change</a:t>
            </a:r>
          </a:p>
        </p:txBody>
      </p:sp>
    </p:spTree>
    <p:extLst>
      <p:ext uri="{BB962C8B-B14F-4D97-AF65-F5344CB8AC3E}">
        <p14:creationId xmlns:p14="http://schemas.microsoft.com/office/powerpoint/2010/main" val="115648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544" fill="hold"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anim calcmode="lin" valueType="num">
                                      <p:cBhvr>
                                        <p:cTn id="9" dur="500"/>
                                        <p:tgtEl>
                                          <p:spTgt spid="5"/>
                                        </p:tgtEl>
                                        <p:attrNameLst>
                                          <p:attrName>ppt_x</p:attrName>
                                        </p:attrNameLst>
                                      </p:cBhvr>
                                      <p:tavLst>
                                        <p:tav tm="0">
                                          <p:val>
                                            <p:strVal val="ppt_x"/>
                                          </p:val>
                                        </p:tav>
                                        <p:tav tm="100000">
                                          <p:val>
                                            <p:fltVal val="0.5"/>
                                          </p:val>
                                        </p:tav>
                                      </p:tavLst>
                                    </p:anim>
                                    <p:anim calcmode="lin" valueType="num">
                                      <p:cBhvr>
                                        <p:cTn id="10" dur="500"/>
                                        <p:tgtEl>
                                          <p:spTgt spid="5"/>
                                        </p:tgtEl>
                                        <p:attrNameLst>
                                          <p:attrName>ppt_y</p:attrName>
                                        </p:attrNameLst>
                                      </p:cBhvr>
                                      <p:tavLst>
                                        <p:tav tm="0">
                                          <p:val>
                                            <p:strVal val="ppt_y"/>
                                          </p:val>
                                        </p:tav>
                                        <p:tav tm="100000">
                                          <p:val>
                                            <p:fltVal val="0.5"/>
                                          </p:val>
                                        </p:tav>
                                      </p:tavLst>
                                    </p:anim>
                                    <p:set>
                                      <p:cBhvr>
                                        <p:cTn id="11"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DF4D-D4EA-19AC-A13E-03A1ECFFCB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781F491-A165-D87F-B696-CF111769EC7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4596" y="189278"/>
            <a:ext cx="9348280" cy="7270885"/>
          </a:xfrm>
        </p:spPr>
      </p:pic>
    </p:spTree>
    <p:extLst>
      <p:ext uri="{BB962C8B-B14F-4D97-AF65-F5344CB8AC3E}">
        <p14:creationId xmlns:p14="http://schemas.microsoft.com/office/powerpoint/2010/main" val="873530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6270B-B96F-9442-2F09-98C3F37152DB}"/>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7D08C304-528F-03AA-8C6D-264342939A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32986" y="1339153"/>
            <a:ext cx="7972148" cy="4754474"/>
          </a:xfrm>
        </p:spPr>
      </p:pic>
    </p:spTree>
    <p:extLst>
      <p:ext uri="{BB962C8B-B14F-4D97-AF65-F5344CB8AC3E}">
        <p14:creationId xmlns:p14="http://schemas.microsoft.com/office/powerpoint/2010/main" val="239787418"/>
      </p:ext>
    </p:extLst>
  </p:cSld>
  <p:clrMapOvr>
    <a:masterClrMapping/>
  </p:clrMapOvr>
</p:sld>
</file>

<file path=ppt/theme/theme1.xml><?xml version="1.0" encoding="utf-8"?>
<a:theme xmlns:a="http://schemas.openxmlformats.org/drawingml/2006/main" name="Vapor Trail">
  <a:themeElements>
    <a:clrScheme name="Violet">
      <a:dk1>
        <a:sysClr val="windowText" lastClr="000000"/>
      </a:dk1>
      <a:lt1>
        <a:sysClr val="window" lastClr="FFFFFF"/>
      </a:lt1>
      <a:dk2>
        <a:srgbClr val="373545"/>
      </a:dk2>
      <a:lt2>
        <a:srgbClr val="DCD8DC"/>
      </a:lt2>
      <a:accent1>
        <a:srgbClr val="AD84C6"/>
      </a:accent1>
      <a:accent2>
        <a:srgbClr val="8784C7"/>
      </a:accent2>
      <a:accent3>
        <a:srgbClr val="5D739A"/>
      </a:accent3>
      <a:accent4>
        <a:srgbClr val="6997AF"/>
      </a:accent4>
      <a:accent5>
        <a:srgbClr val="84ACB6"/>
      </a:accent5>
      <a:accent6>
        <a:srgbClr val="6F8183"/>
      </a:accent6>
      <a:hlink>
        <a:srgbClr val="69A020"/>
      </a:hlink>
      <a:folHlink>
        <a:srgbClr val="8C8C8C"/>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Vapor Trail</Template>
  <TotalTime>5286</TotalTime>
  <Words>5171</Words>
  <Application>Microsoft Office PowerPoint</Application>
  <PresentationFormat>Widescreen</PresentationFormat>
  <Paragraphs>425</Paragraphs>
  <Slides>84</Slides>
  <Notes>57</Notes>
  <HiddenSlides>0</HiddenSlides>
  <MMClips>26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84</vt:i4>
      </vt:variant>
    </vt:vector>
  </HeadingPairs>
  <TitlesOfParts>
    <vt:vector size="91" baseType="lpstr">
      <vt:lpstr>Arial</vt:lpstr>
      <vt:lpstr>Calibri</vt:lpstr>
      <vt:lpstr>Century Gothic</vt:lpstr>
      <vt:lpstr>Georgia</vt:lpstr>
      <vt:lpstr>Google Sans</vt:lpstr>
      <vt:lpstr>lato</vt:lpstr>
      <vt:lpstr>Vapor Trail</vt:lpstr>
      <vt:lpstr>10 IDD Myths…Busted</vt:lpstr>
      <vt:lpstr>PowerPoint Presentation</vt:lpstr>
      <vt:lpstr>PowerPoint Presentation</vt:lpstr>
      <vt:lpstr>PowerPoint Presentation</vt:lpstr>
      <vt:lpstr>And what are our intended outcomes? </vt:lpstr>
      <vt:lpstr>PowerPoint Presentation</vt:lpstr>
      <vt:lpstr>It’s a lie</vt:lpstr>
      <vt:lpstr>The Truth is…</vt:lpstr>
      <vt:lpstr>PowerPoint Presentation</vt:lpstr>
      <vt:lpstr>It’s perfectly fine to be  selfishly motivated  </vt:lpstr>
      <vt:lpstr>Myth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Buy in</vt:lpstr>
      <vt:lpstr>Enrollment</vt:lpstr>
      <vt:lpstr>When you are the leader…</vt:lpstr>
      <vt:lpstr>Myth #2 - You need buy-in before you can act</vt:lpstr>
      <vt:lpstr>PowerPoint Presentation</vt:lpstr>
      <vt:lpstr>PowerPoint Presentation</vt:lpstr>
      <vt:lpstr>forbes…</vt:lpstr>
      <vt:lpstr>PowerPoint Presentation</vt:lpstr>
      <vt:lpstr>To avoid shiny object system</vt:lpstr>
      <vt:lpstr>Instead…</vt:lpstr>
      <vt:lpstr>PowerPoint Presentation</vt:lpstr>
      <vt:lpstr>PowerPoint Presentation</vt:lpstr>
      <vt:lpstr>Myth #3 – shiny objects are the answer</vt:lpstr>
      <vt:lpstr>PowerPoint Presentation</vt:lpstr>
      <vt:lpstr>PowerPoint Presentation</vt:lpstr>
      <vt:lpstr>PowerPoint Presentation</vt:lpstr>
      <vt:lpstr>This tells me a few things</vt:lpstr>
      <vt:lpstr>PowerPoint Presentation</vt:lpstr>
      <vt:lpstr>PowerPoint Presentation</vt:lpstr>
      <vt:lpstr>Myth #4 – Case managers should direct providers</vt:lpstr>
      <vt:lpstr>PowerPoint Presentation</vt:lpstr>
      <vt:lpstr>PowerPoint Presentation</vt:lpstr>
      <vt:lpstr>PowerPoint Presentation</vt:lpstr>
      <vt:lpstr>PowerPoint Presentation</vt:lpstr>
      <vt:lpstr>When needed…Referrals to:</vt:lpstr>
      <vt:lpstr>Myth #5 – providers have to solve all the individuals problems on their own</vt:lpstr>
      <vt:lpstr>PowerPoint Presentation</vt:lpstr>
      <vt:lpstr>PowerPoint Presentation</vt:lpstr>
      <vt:lpstr>PowerPoint Presentation</vt:lpstr>
      <vt:lpstr> CMS defines                                     Meaningful Activity aS:</vt:lpstr>
      <vt:lpstr>PowerPoint Presentation</vt:lpstr>
      <vt:lpstr>PowerPoint Presentation</vt:lpstr>
      <vt:lpstr>Myth #6 – Satisfaction is just a question of happiness</vt:lpstr>
      <vt:lpstr>PowerPoint Presentation</vt:lpstr>
      <vt:lpstr>PowerPoint Presentation</vt:lpstr>
      <vt:lpstr>PowerPoint Presentation</vt:lpstr>
      <vt:lpstr>PowerPoint Presentation</vt:lpstr>
      <vt:lpstr>PowerPoint Presentation</vt:lpstr>
      <vt:lpstr>Here are a few requirements:</vt:lpstr>
      <vt:lpstr>PowerPoint Presentation</vt:lpstr>
      <vt:lpstr>PowerPoint Presentation</vt:lpstr>
      <vt:lpstr>PowerPoint Presentation</vt:lpstr>
      <vt:lpstr>PowerPoint Presentation</vt:lpstr>
      <vt:lpstr>MYTH #7 - Quality and compliance are 2 different things</vt:lpstr>
      <vt:lpstr>PowerPoint Presentation</vt:lpstr>
      <vt:lpstr>PowerPoint Presentation</vt:lpstr>
      <vt:lpstr>PowerPoint Presentation</vt:lpstr>
      <vt:lpstr>Frontline Supervisors</vt:lpstr>
      <vt:lpstr>MYTH #8 - DSPs are the most important staff</vt:lpstr>
      <vt:lpstr>PowerPoint Presentation</vt:lpstr>
      <vt:lpstr>PowerPoint Presentation</vt:lpstr>
      <vt:lpstr>PowerPoint Presentation</vt:lpstr>
      <vt:lpstr>Myth #9 – Our problems are not solvable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will you change?</vt:lpstr>
      <vt:lpstr>Myth #10 – we don’t have to change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10 IDD Myths…Busted</dc:title>
  <dc:creator>Sara Sherman</dc:creator>
  <cp:lastModifiedBy>Sara Sherman</cp:lastModifiedBy>
  <cp:revision>17</cp:revision>
  <dcterms:created xsi:type="dcterms:W3CDTF">2024-04-16T01:37:17Z</dcterms:created>
  <dcterms:modified xsi:type="dcterms:W3CDTF">2024-04-19T17:43:35Z</dcterms:modified>
</cp:coreProperties>
</file>